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33"/>
  </p:notesMasterIdLst>
  <p:handoutMasterIdLst>
    <p:handoutMasterId r:id="rId34"/>
  </p:handoutMasterIdLst>
  <p:sldIdLst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82" r:id="rId14"/>
    <p:sldId id="276" r:id="rId15"/>
    <p:sldId id="288" r:id="rId16"/>
    <p:sldId id="302" r:id="rId17"/>
    <p:sldId id="287" r:id="rId18"/>
    <p:sldId id="303" r:id="rId19"/>
    <p:sldId id="292" r:id="rId20"/>
    <p:sldId id="295" r:id="rId21"/>
    <p:sldId id="296" r:id="rId22"/>
    <p:sldId id="297" r:id="rId23"/>
    <p:sldId id="298" r:id="rId24"/>
    <p:sldId id="304" r:id="rId25"/>
    <p:sldId id="306" r:id="rId26"/>
    <p:sldId id="307" r:id="rId27"/>
    <p:sldId id="308" r:id="rId28"/>
    <p:sldId id="309" r:id="rId29"/>
    <p:sldId id="310" r:id="rId30"/>
    <p:sldId id="311" r:id="rId31"/>
    <p:sldId id="270" r:id="rId3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3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8" pos="930" userDrawn="1">
          <p15:clr>
            <a:srgbClr val="A4A3A4"/>
          </p15:clr>
        </p15:guide>
        <p15:guide id="9" pos="2018" userDrawn="1">
          <p15:clr>
            <a:srgbClr val="A4A3A4"/>
          </p15:clr>
        </p15:guide>
        <p15:guide id="10" orient="horz" pos="1117" userDrawn="1">
          <p15:clr>
            <a:srgbClr val="A4A3A4"/>
          </p15:clr>
        </p15:guide>
        <p15:guide id="11" orient="horz" pos="2704" userDrawn="1">
          <p15:clr>
            <a:srgbClr val="A4A3A4"/>
          </p15:clr>
        </p15:guide>
        <p15:guide id="12" orient="horz" pos="3203" userDrawn="1">
          <p15:clr>
            <a:srgbClr val="A4A3A4"/>
          </p15:clr>
        </p15:guide>
        <p15:guide id="14" pos="4059" userDrawn="1">
          <p15:clr>
            <a:srgbClr val="A4A3A4"/>
          </p15:clr>
        </p15:guide>
        <p15:guide id="15" pos="3969" userDrawn="1">
          <p15:clr>
            <a:srgbClr val="A4A3A4"/>
          </p15:clr>
        </p15:guide>
        <p15:guide id="16" orient="horz" pos="663" userDrawn="1">
          <p15:clr>
            <a:srgbClr val="A4A3A4"/>
          </p15:clr>
        </p15:guide>
        <p15:guide id="17" pos="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9B33"/>
    <a:srgbClr val="E05206"/>
    <a:srgbClr val="FEE600"/>
    <a:srgbClr val="BFBFBF"/>
    <a:srgbClr val="292929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3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  <p:guide orient="horz" pos="393"/>
        <p:guide pos="22"/>
        <p:guide pos="5647"/>
        <p:guide orient="horz" pos="4292"/>
        <p:guide pos="930"/>
        <p:guide pos="2018"/>
        <p:guide orient="horz" pos="1117"/>
        <p:guide orient="horz" pos="2704"/>
        <p:guide orient="horz" pos="3203"/>
        <p:guide pos="4059"/>
        <p:guide pos="3969"/>
        <p:guide orient="horz" pos="663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5028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udzyn\Desktop\Ania\Analizy%20rynku\2022\Raport%20roczny_2021\Sektory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udzyn\Desktop\Ania\Analizy%20rynku\2022\Raport%20roczny_2021\Sektory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hudzyn\Desktop\Ania\Analizy%20rynku\2023\Raport%20roczny%202022\Prezentacja%20dla%20inwestor&#243;w\Sektory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Arkusz1!$A$5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398950131233595E-2"/>
                  <c:y val="-2.6832721607010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F-4978-979C-7125A22BE2E5}"/>
                </c:ext>
              </c:extLst>
            </c:dLbl>
            <c:dLbl>
              <c:idx val="1"/>
              <c:layout>
                <c:manualLayout>
                  <c:x val="-4.6011235955056178E-2"/>
                  <c:y val="2.62881283265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AF-4978-979C-7125A22BE2E5}"/>
                </c:ext>
              </c:extLst>
            </c:dLbl>
            <c:dLbl>
              <c:idx val="2"/>
              <c:layout>
                <c:manualLayout>
                  <c:x val="-4.314606741573037E-2"/>
                  <c:y val="-4.011293409041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F-4978-979C-7125A22BE2E5}"/>
                </c:ext>
              </c:extLst>
            </c:dLbl>
            <c:dLbl>
              <c:idx val="3"/>
              <c:layout>
                <c:manualLayout>
                  <c:x val="-7.5562535020201127E-3"/>
                  <c:y val="-5.5843816335707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F-4978-979C-7125A22BE2E5}"/>
                </c:ext>
              </c:extLst>
            </c:dLbl>
            <c:dLbl>
              <c:idx val="4"/>
              <c:layout>
                <c:manualLayout>
                  <c:x val="-1.4054380842844083E-2"/>
                  <c:y val="2.628812832658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AF-4978-979C-7125A22BE2E5}"/>
                </c:ext>
              </c:extLst>
            </c:dLbl>
            <c:dLbl>
              <c:idx val="5"/>
              <c:layout>
                <c:manualLayout>
                  <c:x val="-3.1900822790409629E-2"/>
                  <c:y val="3.691229831330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F-4978-979C-7125A22BE2E5}"/>
                </c:ext>
              </c:extLst>
            </c:dLbl>
            <c:dLbl>
              <c:idx val="6"/>
              <c:layout>
                <c:manualLayout>
                  <c:x val="-4.2265917602996257E-2"/>
                  <c:y val="2.3632085829908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F-4978-979C-7125A22BE2E5}"/>
                </c:ext>
              </c:extLst>
            </c:dLbl>
            <c:dLbl>
              <c:idx val="7"/>
              <c:layout>
                <c:manualLayout>
                  <c:x val="-3.6647940074906439E-2"/>
                  <c:y val="-2.152063661365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AF-4978-979C-7125A22BE2E5}"/>
                </c:ext>
              </c:extLst>
            </c:dLbl>
            <c:dLbl>
              <c:idx val="8"/>
              <c:layout>
                <c:manualLayout>
                  <c:x val="-3.1900822790409629E-2"/>
                  <c:y val="-3.2144806600370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AF-4978-979C-7125A22BE2E5}"/>
                </c:ext>
              </c:extLst>
            </c:dLbl>
            <c:dLbl>
              <c:idx val="9"/>
              <c:layout>
                <c:manualLayout>
                  <c:x val="-4.8754755374679291E-2"/>
                  <c:y val="-3.214480660037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AF-4978-979C-7125A22BE2E5}"/>
                </c:ext>
              </c:extLst>
            </c:dLbl>
            <c:dLbl>
              <c:idx val="10"/>
              <c:layout>
                <c:manualLayout>
                  <c:x val="-3.5646141142469549E-2"/>
                  <c:y val="-2.1520636613650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AF-4978-979C-7125A22BE2E5}"/>
                </c:ext>
              </c:extLst>
            </c:dLbl>
            <c:dLbl>
              <c:idx val="11"/>
              <c:layout>
                <c:manualLayout>
                  <c:x val="-2.8889232947005357E-2"/>
                  <c:y val="1.0351873346508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F-4978-979C-7125A22BE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Arkusz1!$B$5:$M$5</c:f>
              <c:numCache>
                <c:formatCode>0.0%</c:formatCode>
                <c:ptCount val="12"/>
                <c:pt idx="0">
                  <c:v>-0.10100000000000001</c:v>
                </c:pt>
                <c:pt idx="1">
                  <c:v>-0.16900000000000001</c:v>
                </c:pt>
                <c:pt idx="2">
                  <c:v>-0.108</c:v>
                </c:pt>
                <c:pt idx="3">
                  <c:v>-4.2000000000000003E-2</c:v>
                </c:pt>
                <c:pt idx="4">
                  <c:v>4.7E-2</c:v>
                </c:pt>
                <c:pt idx="5">
                  <c:v>4.4999999999999998E-2</c:v>
                </c:pt>
                <c:pt idx="6">
                  <c:v>3.2000000000000001E-2</c:v>
                </c:pt>
                <c:pt idx="7">
                  <c:v>0.10199999999999999</c:v>
                </c:pt>
                <c:pt idx="8">
                  <c:v>4.2000000000000003E-2</c:v>
                </c:pt>
                <c:pt idx="9">
                  <c:v>4.1000000000000002E-2</c:v>
                </c:pt>
                <c:pt idx="10">
                  <c:v>0.128</c:v>
                </c:pt>
                <c:pt idx="11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7AF-4978-979C-7125A22BE2E5}"/>
            </c:ext>
          </c:extLst>
        </c:ser>
        <c:ser>
          <c:idx val="1"/>
          <c:order val="1"/>
          <c:tx>
            <c:strRef>
              <c:f>Arkusz1!$A$6</c:f>
              <c:strCache>
                <c:ptCount val="1"/>
                <c:pt idx="0">
                  <c:v>2022</c:v>
                </c:pt>
              </c:strCache>
            </c:strRef>
          </c:tx>
          <c:spPr>
            <a:ln w="34924"/>
          </c:spPr>
          <c:marker>
            <c:symbol val="none"/>
          </c:marker>
          <c:dLbls>
            <c:dLbl>
              <c:idx val="0"/>
              <c:layout>
                <c:manualLayout>
                  <c:x val="-3.8398950131233595E-2"/>
                  <c:y val="-2.894417082326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AF-4978-979C-7125A22BE2E5}"/>
                </c:ext>
              </c:extLst>
            </c:dLbl>
            <c:dLbl>
              <c:idx val="1"/>
              <c:layout>
                <c:manualLayout>
                  <c:x val="-4.6891385767790297E-2"/>
                  <c:y val="-1.8320000836548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F-4978-979C-7125A22BE2E5}"/>
                </c:ext>
              </c:extLst>
            </c:dLbl>
            <c:dLbl>
              <c:idx val="2"/>
              <c:layout>
                <c:manualLayout>
                  <c:x val="-4.2265917602996292E-2"/>
                  <c:y val="-1.8320000836548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AF-4978-979C-7125A22BE2E5}"/>
                </c:ext>
              </c:extLst>
            </c:dLbl>
            <c:dLbl>
              <c:idx val="3"/>
              <c:layout>
                <c:manualLayout>
                  <c:x val="-3.003745318352067E-2"/>
                  <c:y val="1.6208551620290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F-4978-979C-7125A22BE2E5}"/>
                </c:ext>
              </c:extLst>
            </c:dLbl>
            <c:dLbl>
              <c:idx val="4"/>
              <c:layout>
                <c:manualLayout>
                  <c:x val="-3.4653631779173667E-2"/>
                  <c:y val="-2.097604333322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F-4978-979C-7125A22BE2E5}"/>
                </c:ext>
              </c:extLst>
            </c:dLbl>
            <c:dLbl>
              <c:idx val="5"/>
              <c:layout>
                <c:manualLayout>
                  <c:x val="-2.1545017546963932E-2"/>
                  <c:y val="-3.1600213319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7AF-4978-979C-7125A22BE2E5}"/>
                </c:ext>
              </c:extLst>
            </c:dLbl>
            <c:dLbl>
              <c:idx val="6"/>
              <c:layout>
                <c:manualLayout>
                  <c:x val="-3.6526290955203634E-2"/>
                  <c:y val="-3.6912298313308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AF-4978-979C-7125A22BE2E5}"/>
                </c:ext>
              </c:extLst>
            </c:dLbl>
            <c:dLbl>
              <c:idx val="7"/>
              <c:layout>
                <c:manualLayout>
                  <c:x val="-3.5655430711610557E-2"/>
                  <c:y val="-2.363208582990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F-4978-979C-7125A22BE2E5}"/>
                </c:ext>
              </c:extLst>
            </c:dLbl>
            <c:dLbl>
              <c:idx val="8"/>
              <c:layout>
                <c:manualLayout>
                  <c:x val="-3.2780972603143707E-2"/>
                  <c:y val="-3.691229831330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F-4978-979C-7125A22BE2E5}"/>
                </c:ext>
              </c:extLst>
            </c:dLbl>
            <c:dLbl>
              <c:idx val="9"/>
              <c:layout>
                <c:manualLayout>
                  <c:x val="-2.9035654251083922E-2"/>
                  <c:y val="2.9488764103690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F-4978-979C-7125A22BE2E5}"/>
                </c:ext>
              </c:extLst>
            </c:dLbl>
            <c:dLbl>
              <c:idx val="10"/>
              <c:layout>
                <c:manualLayout>
                  <c:x val="-3.191011235955056E-2"/>
                  <c:y val="-3.4256255816628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F-4978-979C-7125A22BE2E5}"/>
                </c:ext>
              </c:extLst>
            </c:dLbl>
            <c:dLbl>
              <c:idx val="11"/>
              <c:layout>
                <c:manualLayout>
                  <c:x val="-9.2824913739716491E-3"/>
                  <c:y val="4.011293409041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F-4978-979C-7125A22BE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Arkusz1!$B$6:$M$6</c:f>
              <c:numCache>
                <c:formatCode>0.0%</c:formatCode>
                <c:ptCount val="12"/>
                <c:pt idx="0">
                  <c:v>0.20799999999999999</c:v>
                </c:pt>
                <c:pt idx="1">
                  <c:v>0.21199999999999999</c:v>
                </c:pt>
                <c:pt idx="2">
                  <c:v>0.27600000000000002</c:v>
                </c:pt>
                <c:pt idx="3">
                  <c:v>0.09</c:v>
                </c:pt>
                <c:pt idx="4">
                  <c:v>0.13</c:v>
                </c:pt>
                <c:pt idx="5">
                  <c:v>0.06</c:v>
                </c:pt>
                <c:pt idx="6">
                  <c:v>4.1000000000000002E-2</c:v>
                </c:pt>
                <c:pt idx="7">
                  <c:v>5.8999999999999997E-2</c:v>
                </c:pt>
                <c:pt idx="8">
                  <c:v>2E-3</c:v>
                </c:pt>
                <c:pt idx="9">
                  <c:v>3.9E-2</c:v>
                </c:pt>
                <c:pt idx="10">
                  <c:v>0.04</c:v>
                </c:pt>
                <c:pt idx="11">
                  <c:v>-8.0000000000000002E-3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7AF-4978-979C-7125A22BE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932808"/>
        <c:axId val="1"/>
      </c:lineChart>
      <c:catAx>
        <c:axId val="26593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265932808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overlay val="0"/>
    </c:legend>
    <c:plotVisOnly val="1"/>
    <c:dispBlanksAs val="gap"/>
    <c:showDLblsOverMax val="0"/>
  </c:char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781-4BDB-83A5-4A442913998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781-4BDB-83A5-4A442913998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781-4BDB-83A5-4A442913998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781-4BDB-83A5-4A44291399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Arkusz1!$M$5:$M$8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Arkusz1!$N$5:$N$8</c:f>
              <c:numCache>
                <c:formatCode>#,##0</c:formatCode>
                <c:ptCount val="4"/>
                <c:pt idx="0">
                  <c:v>31187766.720577817</c:v>
                </c:pt>
                <c:pt idx="1">
                  <c:v>15362988.441536037</c:v>
                </c:pt>
                <c:pt idx="2">
                  <c:v>31890578.822387472</c:v>
                </c:pt>
                <c:pt idx="3">
                  <c:v>7773091.2829789538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1-4BDB-83A5-4A4429139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26982812599928907"/>
          <c:w val="0.97499999999999998"/>
          <c:h val="0.677401231198492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2BB-4A40-A125-622F4020FF3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2BB-4A40-A125-622F4020FF3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72BB-4A40-A125-622F4020FF3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2BB-4A40-A125-622F4020FF3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Arkusz1!$M$22:$M$25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Arkusz1!$N$22:$N$25</c:f>
              <c:numCache>
                <c:formatCode>#,##0</c:formatCode>
                <c:ptCount val="4"/>
                <c:pt idx="0">
                  <c:v>48707243.43</c:v>
                </c:pt>
                <c:pt idx="1">
                  <c:v>19800316.350000001</c:v>
                </c:pt>
                <c:pt idx="2">
                  <c:v>30729883.659999985</c:v>
                </c:pt>
                <c:pt idx="3">
                  <c:v>11829720.539999999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BB-4A40-A125-622F4020FF3C}"/>
            </c:ext>
          </c:extLst>
        </c:ser>
        <c:ser>
          <c:idx val="0"/>
          <c:order val="1"/>
          <c:cat>
            <c:strRef>
              <c:f>Arkusz1!$M$22:$M$25</c:f>
              <c:strCache>
                <c:ptCount val="4"/>
                <c:pt idx="0">
                  <c:v>mieszkaniowy</c:v>
                </c:pt>
                <c:pt idx="1">
                  <c:v>niemieszkaniowy</c:v>
                </c:pt>
                <c:pt idx="2">
                  <c:v>drogowy</c:v>
                </c:pt>
                <c:pt idx="3">
                  <c:v>przemysł</c:v>
                </c:pt>
              </c:strCache>
            </c:strRef>
          </c:cat>
          <c:val>
            <c:numRef>
              <c:f>Arkusz1!$N$22:$N$25</c:f>
              <c:numCache>
                <c:formatCode>#,##0</c:formatCode>
                <c:ptCount val="4"/>
                <c:pt idx="0">
                  <c:v>48707243.43</c:v>
                </c:pt>
                <c:pt idx="1">
                  <c:v>19800316.350000001</c:v>
                </c:pt>
                <c:pt idx="2">
                  <c:v>30729883.659999985</c:v>
                </c:pt>
                <c:pt idx="3">
                  <c:v>11829720.539999999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BB-4A40-A125-622F4020F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B3244592-BA00-4C66-883D-0573EF276081}" type="datetimeFigureOut">
              <a:rPr lang="es-ES" smtClean="0"/>
              <a:pPr/>
              <a:t>18/04/2023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9CE844F7-660F-41DB-9E1B-EAABFFF4061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B3C87E49-6514-40AF-A3FE-E66ECBB7507C}" type="datetimeFigureOut">
              <a:rPr lang="es-ES" smtClean="0"/>
              <a:pPr/>
              <a:t>18/04/2023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4226A395-1AD6-424D-B6CE-4A144BB9574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1214414" y="642918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0" y="1654719"/>
            <a:ext cx="3960440" cy="559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TITLE</a:t>
            </a:r>
            <a:endParaRPr lang="es-ES" dirty="0"/>
          </a:p>
        </p:txBody>
      </p:sp>
      <p:sp>
        <p:nvSpPr>
          <p:cNvPr id="7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0" y="2447446"/>
            <a:ext cx="3960440" cy="559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 smtClean="0"/>
              <a:t>SUBTITLE</a:t>
            </a:r>
            <a:endParaRPr lang="es-ES" dirty="0"/>
          </a:p>
        </p:txBody>
      </p:sp>
      <p:pic>
        <p:nvPicPr>
          <p:cNvPr id="12" name="Irudi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60" y="779881"/>
            <a:ext cx="2340000" cy="5793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45232" y="4747981"/>
            <a:ext cx="3096343" cy="103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/>
          <a:stretch/>
        </p:blipFill>
        <p:spPr>
          <a:xfrm>
            <a:off x="0" y="0"/>
            <a:ext cx="9144000" cy="6873280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1214414" y="642918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stuaren leku-marka 3"/>
          <p:cNvSpPr>
            <a:spLocks noGrp="1"/>
          </p:cNvSpPr>
          <p:nvPr>
            <p:ph type="body" sz="quarter" idx="10" hasCustomPrompt="1"/>
          </p:nvPr>
        </p:nvSpPr>
        <p:spPr>
          <a:xfrm rot="10800000" flipV="1">
            <a:off x="0" y="6480209"/>
            <a:ext cx="3923928" cy="377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sz="1600" b="0" dirty="0" err="1" smtClean="0"/>
              <a:t>Click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here</a:t>
            </a:r>
            <a:r>
              <a:rPr lang="eu-ES" sz="1600" b="0" dirty="0" smtClean="0"/>
              <a:t> to </a:t>
            </a:r>
            <a:r>
              <a:rPr lang="eu-ES" sz="1600" b="0" dirty="0" err="1" smtClean="0"/>
              <a:t>add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your</a:t>
            </a:r>
            <a:r>
              <a:rPr lang="eu-ES" sz="1600" b="0" dirty="0" smtClean="0"/>
              <a:t> </a:t>
            </a:r>
            <a:r>
              <a:rPr lang="eu-ES" sz="1600" b="0" dirty="0" err="1" smtClean="0"/>
              <a:t>website</a:t>
            </a:r>
            <a:endParaRPr lang="eu-ES" sz="1600" b="0" dirty="0" smtClean="0"/>
          </a:p>
        </p:txBody>
      </p:sp>
      <p:pic>
        <p:nvPicPr>
          <p:cNvPr id="8" name="Irudi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29443"/>
            <a:ext cx="2509724" cy="77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aukizuzena 20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23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INDEX</a:t>
            </a:r>
          </a:p>
        </p:txBody>
      </p:sp>
      <p:sp>
        <p:nvSpPr>
          <p:cNvPr id="25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847493" y="863199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29" name="Testuaren leku-marka 15"/>
          <p:cNvSpPr>
            <a:spLocks noGrp="1"/>
          </p:cNvSpPr>
          <p:nvPr>
            <p:ph type="body" sz="quarter" idx="23" hasCustomPrompt="1"/>
          </p:nvPr>
        </p:nvSpPr>
        <p:spPr>
          <a:xfrm>
            <a:off x="3549257" y="970840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30" name="Testuaren leku-marka 15"/>
          <p:cNvSpPr>
            <a:spLocks noGrp="1"/>
          </p:cNvSpPr>
          <p:nvPr>
            <p:ph type="body" sz="quarter" idx="24" hasCustomPrompt="1"/>
          </p:nvPr>
        </p:nvSpPr>
        <p:spPr>
          <a:xfrm>
            <a:off x="3549257" y="2622302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31" name="Testuaren leku-marka 15"/>
          <p:cNvSpPr>
            <a:spLocks noGrp="1"/>
          </p:cNvSpPr>
          <p:nvPr>
            <p:ph type="body" sz="quarter" idx="25" hasCustomPrompt="1"/>
          </p:nvPr>
        </p:nvSpPr>
        <p:spPr>
          <a:xfrm>
            <a:off x="3549257" y="4273765"/>
            <a:ext cx="4896346" cy="93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  <a:p>
            <a:pPr lvl="0"/>
            <a:r>
              <a:rPr lang="eu-ES" dirty="0" smtClean="0"/>
              <a:t>00</a:t>
            </a:r>
          </a:p>
        </p:txBody>
      </p:sp>
      <p:sp>
        <p:nvSpPr>
          <p:cNvPr id="24" name="3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1847493" y="2491718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28" name="38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1847493" y="4120238"/>
            <a:ext cx="1213099" cy="1262875"/>
          </a:xfrm>
          <a:prstGeom prst="rect">
            <a:avLst/>
          </a:prstGeom>
        </p:spPr>
        <p:txBody>
          <a:bodyPr/>
          <a:lstStyle>
            <a:lvl1pPr algn="r">
              <a:buNone/>
              <a:defRPr sz="6200" b="1" baseline="0">
                <a:ln w="1905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aukizuzena 20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23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INDEX</a:t>
            </a:r>
          </a:p>
        </p:txBody>
      </p:sp>
      <p:pic>
        <p:nvPicPr>
          <p:cNvPr id="2" name="Irudi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sp>
        <p:nvSpPr>
          <p:cNvPr id="13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623888"/>
            <a:ext cx="7295388" cy="58001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ED9B33"/>
              </a:buClr>
              <a:buFont typeface="+mj-lt"/>
              <a:buAutoNum type="arabicPeriod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176213">
              <a:lnSpc>
                <a:spcPct val="100000"/>
              </a:lnSpc>
              <a:buClr>
                <a:srgbClr val="ED9B33"/>
              </a:buClr>
              <a:buFont typeface="Symbol" panose="05050102010706020507" pitchFamily="18" charset="2"/>
              <a:buChar char="·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lnSpc>
                <a:spcPct val="100000"/>
              </a:lnSpc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lnSpc>
                <a:spcPct val="100000"/>
              </a:lnSpc>
              <a:buClr>
                <a:srgbClr val="ED9B33"/>
              </a:buClr>
              <a:buFont typeface="Open Sans" panose="020B0606030504020204" pitchFamily="34" charset="0"/>
              <a:buChar char="›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  <a:p>
            <a:pPr lvl="0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cxnSp>
        <p:nvCxnSpPr>
          <p:cNvPr id="5" name="Lotura-marra zuzena 4"/>
          <p:cNvCxnSpPr/>
          <p:nvPr userDrawn="1"/>
        </p:nvCxnSpPr>
        <p:spPr>
          <a:xfrm>
            <a:off x="262428" y="623888"/>
            <a:ext cx="8595822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420888"/>
            <a:ext cx="2202856" cy="1800200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Nº</a:t>
            </a:r>
            <a:endParaRPr lang="es-ES" dirty="0"/>
          </a:p>
        </p:txBody>
      </p:sp>
      <p:sp>
        <p:nvSpPr>
          <p:cNvPr id="17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>
            <a:off x="2989298" y="3291597"/>
            <a:ext cx="4896346" cy="929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CLICK HERE TO ADD A TITLE</a:t>
            </a:r>
          </a:p>
          <a:p>
            <a:pPr lvl="0"/>
            <a:endParaRPr lang="eu-ES" dirty="0" smtClean="0"/>
          </a:p>
        </p:txBody>
      </p:sp>
      <p:pic>
        <p:nvPicPr>
          <p:cNvPr id="9" name="Irudi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2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ukizuzena 11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n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1462910"/>
            <a:ext cx="7295388" cy="4961122"/>
          </a:xfrm>
          <a:prstGeom prst="rect">
            <a:avLst/>
          </a:prstGeom>
        </p:spPr>
        <p:txBody>
          <a:bodyPr/>
          <a:lstStyle>
            <a:lvl1pPr marL="85725" indent="-85725">
              <a:lnSpc>
                <a:spcPct val="100000"/>
              </a:lnSpc>
              <a:spcAft>
                <a:spcPts val="600"/>
              </a:spcAft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176213">
              <a:lnSpc>
                <a:spcPct val="100000"/>
              </a:lnSpc>
              <a:buClr>
                <a:srgbClr val="ED9B33"/>
              </a:buClr>
              <a:buFont typeface="Symbol" panose="05050102010706020507" pitchFamily="18" charset="2"/>
              <a:buChar char="·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lnSpc>
                <a:spcPct val="100000"/>
              </a:lnSpc>
              <a:buClr>
                <a:srgbClr val="ED9B33"/>
              </a:buClr>
              <a:buFont typeface="Courier New" panose="02070309020205020404" pitchFamily="49" charset="0"/>
              <a:buChar char="o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lnSpc>
                <a:spcPct val="100000"/>
              </a:lnSpc>
              <a:buClr>
                <a:srgbClr val="ED9B33"/>
              </a:buClr>
              <a:buFont typeface="Open Sans" panose="020B0606030504020204" pitchFamily="34" charset="0"/>
              <a:buChar char="›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 3</a:t>
            </a:r>
          </a:p>
          <a:p>
            <a:pPr lvl="0"/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1" name="Lotura-marra zuzena 10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stuaren leku-marka 1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5" name="Irudi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3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 dos column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aukizuzena 21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5094" y="1438730"/>
            <a:ext cx="3600000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20" name="1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58250" y="1438730"/>
            <a:ext cx="3600000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21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5" name="Irudi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subtítulo dos column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ukizuzena 17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687829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5095" y="1439847"/>
            <a:ext cx="2777445" cy="49608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ED9B33"/>
              </a:buClr>
              <a:buFont typeface="Open Sans" panose="020B0606030504020204" pitchFamily="34" charset="0"/>
              <a:buChar char="I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3400" indent="-171450">
              <a:spcBef>
                <a:spcPts val="600"/>
              </a:spcBef>
              <a:buClr>
                <a:srgbClr val="ED9B33"/>
              </a:buClr>
              <a:buFont typeface="Symbol" panose="05050102010706020507" pitchFamily="18" charset="2"/>
              <a:buChar char="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96938" indent="-179388">
              <a:buClr>
                <a:srgbClr val="ED9B33"/>
              </a:buClr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55713" indent="-179388">
              <a:buClr>
                <a:srgbClr val="ED9B33"/>
              </a:buClr>
              <a:buFont typeface="Open Sans" panose="020B0606030504020204" pitchFamily="34" charset="0"/>
              <a:buChar char="›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err="1" smtClean="0"/>
              <a:t>Click</a:t>
            </a:r>
            <a:r>
              <a:rPr lang="eu-ES" dirty="0" smtClean="0"/>
              <a:t> </a:t>
            </a:r>
            <a:r>
              <a:rPr lang="eu-ES" dirty="0" err="1" smtClean="0"/>
              <a:t>here</a:t>
            </a:r>
            <a:r>
              <a:rPr lang="eu-ES" dirty="0" smtClean="0"/>
              <a:t> to </a:t>
            </a:r>
            <a:r>
              <a:rPr lang="eu-ES" dirty="0" err="1" smtClean="0"/>
              <a:t>add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lvl="1"/>
            <a:r>
              <a:rPr lang="eu-ES" dirty="0" err="1" smtClean="0"/>
              <a:t>Level</a:t>
            </a:r>
            <a:r>
              <a:rPr lang="eu-ES" dirty="0" smtClean="0"/>
              <a:t> 1</a:t>
            </a:r>
          </a:p>
          <a:p>
            <a:pPr lvl="2"/>
            <a:r>
              <a:rPr lang="eu-ES" dirty="0" err="1" smtClean="0"/>
              <a:t>Level</a:t>
            </a:r>
            <a:r>
              <a:rPr lang="eu-ES" dirty="0" smtClean="0"/>
              <a:t> 2</a:t>
            </a:r>
          </a:p>
          <a:p>
            <a:pPr lvl="3"/>
            <a:r>
              <a:rPr lang="eu-ES" dirty="0" err="1" smtClean="0"/>
              <a:t>Level</a:t>
            </a:r>
            <a:r>
              <a:rPr lang="eu-ES" dirty="0" smtClean="0"/>
              <a:t> 3</a:t>
            </a:r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4445414" y="1439847"/>
            <a:ext cx="4412836" cy="4960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D9B33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268288">
              <a:buClr>
                <a:srgbClr val="ED9B33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D9B33"/>
              </a:buClr>
              <a:buFont typeface="Open Sans" panose="020B0606030504020204" pitchFamily="34" charset="0"/>
              <a:buChar char="¬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D9B33"/>
              </a:buClr>
              <a:buFont typeface="Open Sans" panose="020B0606030504020204" pitchFamily="34" charset="0"/>
              <a:buChar char="›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smtClean="0"/>
              <a:t>IMAGE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21" name="Irudi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ukizuzena 17"/>
          <p:cNvSpPr/>
          <p:nvPr userDrawn="1"/>
        </p:nvSpPr>
        <p:spPr>
          <a:xfrm>
            <a:off x="1" y="623888"/>
            <a:ext cx="1331640" cy="6234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24680" y="6565945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sp>
        <p:nvSpPr>
          <p:cNvPr id="9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-1375572" y="635247"/>
            <a:ext cx="2592288" cy="2185158"/>
          </a:xfrm>
          <a:prstGeom prst="rect">
            <a:avLst/>
          </a:prstGeom>
        </p:spPr>
        <p:txBody>
          <a:bodyPr/>
          <a:lstStyle>
            <a:lvl1pPr algn="r">
              <a:buNone/>
              <a:defRPr sz="12000" b="1" baseline="0">
                <a:ln w="38100">
                  <a:solidFill>
                    <a:srgbClr val="ED9B33"/>
                  </a:solidFill>
                </a:ln>
                <a:noFill/>
                <a:latin typeface="+mn-lt"/>
              </a:defRPr>
            </a:lvl1pPr>
          </a:lstStyle>
          <a:p>
            <a:pPr lvl="0"/>
            <a:r>
              <a:rPr lang="es-ES" dirty="0" smtClean="0"/>
              <a:t>00</a:t>
            </a:r>
            <a:endParaRPr lang="es-ES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1562862" y="1462910"/>
            <a:ext cx="7295388" cy="496112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D9B33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1950" indent="268288">
              <a:buClr>
                <a:srgbClr val="ED9B33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D9B33"/>
              </a:buClr>
              <a:buFont typeface="Open Sans" panose="020B0606030504020204" pitchFamily="34" charset="0"/>
              <a:buChar char="¬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D9B33"/>
              </a:buClr>
              <a:buFont typeface="Open Sans" panose="020B0606030504020204" pitchFamily="34" charset="0"/>
              <a:buChar char="›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rgbClr val="ED9B33"/>
              </a:buClr>
              <a:buFont typeface="Open Sans" panose="020B0606030504020204" pitchFamily="34" charset="0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u-ES" dirty="0" smtClean="0"/>
              <a:t>IMAGE</a:t>
            </a:r>
          </a:p>
          <a:p>
            <a:pPr lvl="0"/>
            <a:endParaRPr lang="es-ES" dirty="0"/>
          </a:p>
        </p:txBody>
      </p:sp>
      <p:sp>
        <p:nvSpPr>
          <p:cNvPr id="14" name="18 Marcador de título"/>
          <p:cNvSpPr>
            <a:spLocks noGrp="1"/>
          </p:cNvSpPr>
          <p:nvPr>
            <p:ph type="title" hasCustomPrompt="1"/>
          </p:nvPr>
        </p:nvSpPr>
        <p:spPr>
          <a:xfrm>
            <a:off x="1562862" y="700898"/>
            <a:ext cx="72954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subtitle</a:t>
            </a:r>
            <a:endParaRPr lang="es-ES" dirty="0"/>
          </a:p>
        </p:txBody>
      </p:sp>
      <p:cxnSp>
        <p:nvCxnSpPr>
          <p:cNvPr id="16" name="Lotura-marra zuzena 15"/>
          <p:cNvCxnSpPr/>
          <p:nvPr userDrawn="1"/>
        </p:nvCxnSpPr>
        <p:spPr>
          <a:xfrm>
            <a:off x="1545771" y="1272402"/>
            <a:ext cx="7295388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stuaren leku-marka 15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1757117" y="3723645"/>
            <a:ext cx="4896346" cy="50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u-ES" dirty="0" smtClean="0"/>
              <a:t>SECTION</a:t>
            </a:r>
          </a:p>
        </p:txBody>
      </p:sp>
      <p:pic>
        <p:nvPicPr>
          <p:cNvPr id="17" name="Irudi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/>
          <p:nvPr userDrawn="1"/>
        </p:nvSpPr>
        <p:spPr>
          <a:xfrm>
            <a:off x="8961124" y="0"/>
            <a:ext cx="180000" cy="6876000"/>
          </a:xfrm>
          <a:prstGeom prst="rect">
            <a:avLst/>
          </a:prstGeom>
          <a:solidFill>
            <a:srgbClr val="ED9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noFill/>
              </a:ln>
              <a:solidFill>
                <a:srgbClr val="BFBFBF"/>
              </a:solidFill>
            </a:endParaRPr>
          </a:p>
        </p:txBody>
      </p:sp>
      <p:cxnSp>
        <p:nvCxnSpPr>
          <p:cNvPr id="5" name="Lotura-marra zuzena 4"/>
          <p:cNvCxnSpPr/>
          <p:nvPr userDrawn="1"/>
        </p:nvCxnSpPr>
        <p:spPr>
          <a:xfrm>
            <a:off x="262428" y="623888"/>
            <a:ext cx="8595822" cy="0"/>
          </a:xfrm>
          <a:prstGeom prst="line">
            <a:avLst/>
          </a:prstGeom>
          <a:ln>
            <a:solidFill>
              <a:srgbClr val="ED9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rudi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216612"/>
            <a:ext cx="864000" cy="2139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1297"/>
            <a:ext cx="1510206" cy="50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4EF8-BF11-48BA-8607-445ED92DE41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95" r:id="rId3"/>
    <p:sldLayoutId id="2147483691" r:id="rId4"/>
    <p:sldLayoutId id="2147483692" r:id="rId5"/>
    <p:sldLayoutId id="2147483694" r:id="rId6"/>
    <p:sldLayoutId id="2147483693" r:id="rId7"/>
    <p:sldLayoutId id="2147483685" r:id="rId8"/>
    <p:sldLayoutId id="2147483676" r:id="rId9"/>
    <p:sldLayoutId id="214748367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827584" y="2204864"/>
            <a:ext cx="7560840" cy="559532"/>
          </a:xfrm>
        </p:spPr>
        <p:txBody>
          <a:bodyPr/>
          <a:lstStyle/>
          <a:p>
            <a:pPr marL="342900" indent="-342900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ULMA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Construccion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Polska  S.A.</a:t>
            </a:r>
          </a:p>
          <a:p>
            <a:pPr marL="342900" indent="-342900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 wyników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rok</a:t>
            </a:r>
          </a:p>
          <a:p>
            <a:pPr marL="342900" indent="-342900">
              <a:defRPr/>
            </a:pP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1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2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Najważniejsze projekty realizowane w 2022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MUZEUM SZTUKI NOWOCZESNEJ, WARSZAWA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Inwestor: Miasto Stołeczne Warszawa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>
                <a:solidFill>
                  <a:srgbClr val="000000"/>
                </a:solidFill>
              </a:rPr>
              <a:t>WARBUD</a:t>
            </a:r>
            <a:endParaRPr lang="es-ES" altLang="pl-PL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54460"/>
            <a:ext cx="6696744" cy="377026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04049" y="1481605"/>
            <a:ext cx="3914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Elewacja i ściany budynku wykonane są z białego betonu architektonicznego.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/>
              <a:t>Czteropiętrowy </a:t>
            </a:r>
            <a:r>
              <a:rPr lang="pl-PL" sz="1100" i="1" dirty="0" smtClean="0"/>
              <a:t>budynek o powierzchni </a:t>
            </a:r>
            <a:r>
              <a:rPr lang="pl-PL" sz="1100" i="1" dirty="0"/>
              <a:t>20 000 m</a:t>
            </a:r>
            <a:r>
              <a:rPr lang="pl-PL" sz="1100" i="1" baseline="30000" dirty="0"/>
              <a:t>2</a:t>
            </a:r>
            <a:r>
              <a:rPr lang="pl-PL" sz="1100" i="1" dirty="0"/>
              <a:t> z czego 4500 m</a:t>
            </a:r>
            <a:r>
              <a:rPr lang="pl-PL" sz="1100" i="1" baseline="30000" dirty="0"/>
              <a:t>2</a:t>
            </a:r>
            <a:r>
              <a:rPr lang="pl-PL" sz="1100" i="1" dirty="0"/>
              <a:t> to przestrzeń wystawowa</a:t>
            </a:r>
            <a:r>
              <a:rPr lang="pl-PL" sz="1100" i="1" dirty="0" smtClean="0"/>
              <a:t>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Każdy szalunek wykonywany był indywidualnie i z najwyższą precyzją.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1262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BUDOWA MOSTÓW M1 i M3, KRAKÓW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dirty="0"/>
              <a:t>PKP PLK S.A</a:t>
            </a:r>
            <a:r>
              <a:rPr lang="pl-PL" altLang="pl-PL" dirty="0" smtClean="0"/>
              <a:t>.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Strabag</a:t>
            </a:r>
            <a:r>
              <a:rPr lang="pl-PL" altLang="pl-PL" b="1" i="1" dirty="0" smtClean="0">
                <a:solidFill>
                  <a:srgbClr val="000000"/>
                </a:solidFill>
              </a:rPr>
              <a:t> Sp. z o.o.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9" y="2872371"/>
            <a:ext cx="7260368" cy="359205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88024" y="1481605"/>
            <a:ext cx="417646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Dwa nowe mosty w Krakowie są kolejnym etapem modernizacji linii kolejowej E-30, będącej obecnie jedną z największych inwestycji kolejowych w Polsce.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Każdy z mostów składa się z trzech przęseł </a:t>
            </a:r>
            <a:r>
              <a:rPr lang="pl-PL" sz="1100" i="1" dirty="0"/>
              <a:t>na bazie kratownic H-33 o długości 24 </a:t>
            </a:r>
            <a:r>
              <a:rPr lang="pl-PL" sz="1100" i="1" dirty="0" smtClean="0"/>
              <a:t>m i dwóch </a:t>
            </a:r>
            <a:r>
              <a:rPr lang="pl-PL" sz="1100" i="1" dirty="0"/>
              <a:t>o długości 30 m </a:t>
            </a:r>
            <a:r>
              <a:rPr lang="pl-PL" sz="1100" i="1" dirty="0" smtClean="0"/>
              <a:t>oraz jednego przęsła na bazie blachownic </a:t>
            </a:r>
            <a:r>
              <a:rPr lang="pl-PL" sz="1100" i="1" dirty="0"/>
              <a:t>TAC o długości 12 m. </a:t>
            </a: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003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TUNEL TS-32 W CIĄGU DROGI EKSPERESOWEJ S3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GDDKiA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 smtClean="0">
                <a:solidFill>
                  <a:srgbClr val="000000"/>
                </a:solidFill>
              </a:rPr>
              <a:t>PORR S.A.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35038"/>
            <a:ext cx="6508455" cy="366426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969818" y="1462910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Tunel o długości 320 m realizowany metodą odkrywkową.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ULMA zapewniła kompleksowe rozwiązania do realizacji fundamentów oraz ścian tunelu.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Do budowy kaloty tunelu posłużył przejezdny wózek MK, który przestawiany był na kolejne miejsce betonowania za pomocą napędu hydraulicznego.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1739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b="1" dirty="0" smtClean="0"/>
              <a:t>MOST PRZEZ DUNAJEC W WIERZCHOSŁAWICACH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Inwestor: </a:t>
            </a:r>
            <a:r>
              <a:rPr lang="pl-PL" altLang="pl-PL" i="1" dirty="0" smtClean="0">
                <a:solidFill>
                  <a:srgbClr val="000000"/>
                </a:solidFill>
              </a:rPr>
              <a:t>Zarząd Dróg Wojewódzkich w Krakowie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</a:t>
            </a:r>
            <a:r>
              <a:rPr lang="pl-PL" altLang="pl-PL" i="1" dirty="0">
                <a:solidFill>
                  <a:srgbClr val="000000"/>
                </a:solidFill>
              </a:rPr>
              <a:t>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i="1" dirty="0" err="1" smtClean="0">
                <a:solidFill>
                  <a:srgbClr val="000000"/>
                </a:solidFill>
              </a:rPr>
              <a:t>Metrostav</a:t>
            </a:r>
            <a:r>
              <a:rPr lang="pl-PL" altLang="pl-PL" i="1" dirty="0" smtClean="0">
                <a:solidFill>
                  <a:srgbClr val="000000"/>
                </a:solidFill>
              </a:rPr>
              <a:t> Polska S.A.</a:t>
            </a:r>
            <a:endParaRPr lang="es-ES" altLang="pl-PL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0940"/>
            <a:ext cx="6395715" cy="35975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60009" y="1462910"/>
            <a:ext cx="36982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Most realizowany metodą nawisową przy użyciu czterech wózków CVS.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Posiada on najdłuższe </a:t>
            </a:r>
            <a:r>
              <a:rPr lang="pl-PL" sz="1100" i="1" dirty="0"/>
              <a:t>w Polsce przęsło (o długości 185 m) realizowane w </a:t>
            </a:r>
            <a:r>
              <a:rPr lang="pl-PL" sz="1100" i="1" dirty="0" smtClean="0"/>
              <a:t>tej technologii.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523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3729218" cy="4961122"/>
          </a:xfrm>
        </p:spPr>
        <p:txBody>
          <a:bodyPr/>
          <a:lstStyle/>
          <a:p>
            <a:r>
              <a:rPr lang="pl-PL" b="1" dirty="0" smtClean="0"/>
              <a:t>MOST PRZEZ WARTĘ W CIĄGU DW431 W ROGALINKU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Inwestor: Wielkopolski Zarząd Dróg Wojewódzkich w Poznaniu</a:t>
            </a:r>
            <a:endParaRPr lang="pl-PL" altLang="pl-PL" dirty="0" smtClean="0"/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Generalny Wykonawca: </a:t>
            </a:r>
            <a:r>
              <a:rPr lang="pl-PL" altLang="pl-PL" b="1" i="1" dirty="0" err="1" smtClean="0">
                <a:solidFill>
                  <a:srgbClr val="000000"/>
                </a:solidFill>
              </a:rPr>
              <a:t>Skanska</a:t>
            </a:r>
            <a:r>
              <a:rPr lang="pl-PL" altLang="pl-PL" b="1" i="1" dirty="0" smtClean="0">
                <a:solidFill>
                  <a:srgbClr val="000000"/>
                </a:solidFill>
              </a:rPr>
              <a:t> S.A.</a:t>
            </a: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zrealizowane 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09460"/>
            <a:ext cx="5916268" cy="394615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20072" y="1462910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Most realizowany metodą nawisową przy użyciu czterech wózków CVS przestawianych na kolejne miejsce betonowania za pomocą układu hydraulicznego. 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 smtClean="0"/>
              <a:t>ULMA dostarczyła ponadto kompleksowe rozwiązania do realizacji fundamentów, przyczółków, podpór pośrednich, segmentów podporowych, segmentów startowych oraz płyty dennej. </a:t>
            </a:r>
          </a:p>
        </p:txBody>
      </p:sp>
    </p:spTree>
    <p:extLst>
      <p:ext uri="{BB962C8B-B14F-4D97-AF65-F5344CB8AC3E}">
        <p14:creationId xmlns:p14="http://schemas.microsoft.com/office/powerpoint/2010/main" val="444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2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3081146" cy="4961122"/>
          </a:xfrm>
        </p:spPr>
        <p:txBody>
          <a:bodyPr/>
          <a:lstStyle/>
          <a:p>
            <a:r>
              <a:rPr lang="pl-PL" b="1" dirty="0" smtClean="0"/>
              <a:t>WIADUKTY DROGOWE W CIĄGU TRASY ŁAZIENKOWSKIEJ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Inwestor</a:t>
            </a:r>
            <a:r>
              <a:rPr lang="pl-PL" altLang="pl-PL" i="1" dirty="0" smtClean="0">
                <a:solidFill>
                  <a:srgbClr val="000000"/>
                </a:solidFill>
              </a:rPr>
              <a:t>: Miasto Stołeczne Warszawa</a:t>
            </a:r>
            <a:endParaRPr lang="pl-PL" altLang="pl-PL" dirty="0"/>
          </a:p>
          <a:p>
            <a:r>
              <a:rPr lang="pl-PL" altLang="pl-PL" i="1" dirty="0">
                <a:solidFill>
                  <a:srgbClr val="000000"/>
                </a:solidFill>
              </a:rPr>
              <a:t>Generalny Wykonawca</a:t>
            </a:r>
            <a:r>
              <a:rPr lang="pl-PL" altLang="pl-PL" i="1" dirty="0" smtClean="0">
                <a:solidFill>
                  <a:srgbClr val="000000"/>
                </a:solidFill>
              </a:rPr>
              <a:t>: </a:t>
            </a:r>
            <a:r>
              <a:rPr lang="pl-PL" altLang="pl-PL" b="1" i="1" dirty="0">
                <a:solidFill>
                  <a:srgbClr val="000000"/>
                </a:solidFill>
              </a:rPr>
              <a:t>S</a:t>
            </a:r>
            <a:r>
              <a:rPr lang="pl-PL" altLang="pl-PL" b="1" i="1" dirty="0" smtClean="0">
                <a:solidFill>
                  <a:srgbClr val="000000"/>
                </a:solidFill>
              </a:rPr>
              <a:t>KANSKA S.A.</a:t>
            </a:r>
            <a:endParaRPr lang="es-ES" altLang="pl-PL" b="1" i="1" dirty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5544616" cy="369825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572000" y="1462910"/>
            <a:ext cx="43924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/>
              <a:t>Nowe wiadukty przy parku Agrykola w Warszawie powstają w miejscu poprzednich, których stan techniczny wymagał całkowitego </a:t>
            </a:r>
            <a:r>
              <a:rPr lang="pl-PL" sz="1100" i="1" dirty="0" smtClean="0"/>
              <a:t>rozebrania.</a:t>
            </a:r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endParaRPr lang="pl-PL" sz="1100" i="1" dirty="0" smtClean="0"/>
          </a:p>
          <a:p>
            <a:pPr marL="171450" indent="-171450">
              <a:buClr>
                <a:srgbClr val="ED9B33"/>
              </a:buClr>
              <a:buFont typeface="Arial" panose="020B0604020202020204" pitchFamily="34" charset="0"/>
              <a:buChar char="•"/>
            </a:pPr>
            <a:r>
              <a:rPr lang="pl-PL" sz="1100" i="1" dirty="0"/>
              <a:t>Z uwagi na ograniczone możliwości przestrzenne, dostawy materiału </a:t>
            </a:r>
            <a:r>
              <a:rPr lang="pl-PL" sz="1100" i="1" dirty="0" smtClean="0"/>
              <a:t>oraz projekt </a:t>
            </a:r>
            <a:r>
              <a:rPr lang="pl-PL" sz="1100" i="1" dirty="0"/>
              <a:t>deskowania </a:t>
            </a:r>
            <a:r>
              <a:rPr lang="pl-PL" sz="1100" i="1" dirty="0" smtClean="0"/>
              <a:t>zaplanowano tak, </a:t>
            </a:r>
            <a:r>
              <a:rPr lang="pl-PL" sz="1100" i="1" dirty="0"/>
              <a:t>aby poszczególne segmenty wykonać jak najmniejszą ilością sprzętu, przestawiając szalunek z sekcji na sekcję. </a:t>
            </a:r>
            <a:endParaRPr lang="pl-PL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2524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3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Najważniejsze projekty realizowane w 2023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0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3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>
              <a:solidFill>
                <a:srgbClr val="000000"/>
              </a:solidFill>
            </a:endParaRP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Trzy apartamentowce przy ulicy Olimpijskiej w Katowicach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Silver Tower w Poznaniu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Muzeum Sztuki Nowoczesnej w Warszawie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Akademia Muzyczna w Bydgoszczy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Centrum Przesiadkowe w Zabrzu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Rozbudowa wiaduktów w ciągu Trasy Łazienkowskiej przy parku Agrykola w Warszawie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Łukowe wiadukty w ciągu al. Monte Cassino w Koszalinie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Obwodnica Metropolitalna Trójmiasta</a:t>
            </a:r>
          </a:p>
          <a:p>
            <a:r>
              <a:rPr lang="pl-PL" altLang="pl-PL" i="1" dirty="0">
                <a:solidFill>
                  <a:srgbClr val="000000"/>
                </a:solidFill>
              </a:rPr>
              <a:t>Obwodnica Nałęczowa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Obwodnica Koszalina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Obwodnica Opatowa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Droga S7 na odcinku Kraków – Widoma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Droga S7 na odcinku Płońsk - Czosnów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Droga S3 na odcinku </a:t>
            </a:r>
            <a:r>
              <a:rPr lang="pl-PL" altLang="pl-PL" i="1" dirty="0" err="1" smtClean="0">
                <a:solidFill>
                  <a:srgbClr val="000000"/>
                </a:solidFill>
              </a:rPr>
              <a:t>Dargobądź</a:t>
            </a:r>
            <a:r>
              <a:rPr lang="pl-PL" altLang="pl-PL" i="1" dirty="0" smtClean="0">
                <a:solidFill>
                  <a:srgbClr val="000000"/>
                </a:solidFill>
              </a:rPr>
              <a:t> – Troszyn</a:t>
            </a:r>
          </a:p>
          <a:p>
            <a:r>
              <a:rPr lang="pl-PL" altLang="pl-PL" i="1" dirty="0" smtClean="0">
                <a:solidFill>
                  <a:srgbClr val="000000"/>
                </a:solidFill>
              </a:rPr>
              <a:t>Droga S1 na odcinku Kosztowy – Bielsko-Biała</a:t>
            </a:r>
          </a:p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projekty </a:t>
            </a:r>
            <a:r>
              <a:rPr lang="pl-PL" dirty="0" smtClean="0"/>
              <a:t>realizowane </a:t>
            </a:r>
            <a:r>
              <a:rPr lang="pl-PL" dirty="0"/>
              <a:t>w </a:t>
            </a:r>
            <a:r>
              <a:rPr lang="pl-PL" dirty="0" smtClean="0"/>
              <a:t>2023 </a:t>
            </a:r>
            <a:r>
              <a:rPr lang="pl-PL" dirty="0"/>
              <a:t>r.</a:t>
            </a:r>
            <a:endParaRPr lang="es-E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29" y="5249438"/>
            <a:ext cx="2166240" cy="123939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142365"/>
            <a:ext cx="2597027" cy="98355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00" y="3283233"/>
            <a:ext cx="1721939" cy="15948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695" y="4249032"/>
            <a:ext cx="1803348" cy="15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4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0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stuaren leku-marka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  <a:p>
            <a:endParaRPr lang="es-ES" dirty="0"/>
          </a:p>
        </p:txBody>
      </p:sp>
      <p:sp>
        <p:nvSpPr>
          <p:cNvPr id="18" name="Testuaren leku-marka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 smtClean="0"/>
              <a:t>Rynek budowlany w Polsce w 2022 roku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/>
              <a:t>Portfel najważniejszych kontraktów realizowanych w </a:t>
            </a:r>
            <a:r>
              <a:rPr lang="pl-PL" sz="1800" dirty="0" smtClean="0"/>
              <a:t>2022 roku</a:t>
            </a: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/>
              <a:t>Portfel najważniejszych projektów z udziałem ULMA </a:t>
            </a:r>
            <a:br>
              <a:rPr lang="pl-PL" sz="1800" dirty="0"/>
            </a:br>
            <a:r>
              <a:rPr lang="pl-PL" sz="1800" dirty="0"/>
              <a:t>realizowanych w roku </a:t>
            </a:r>
            <a:r>
              <a:rPr lang="pl-PL" sz="1800" dirty="0" smtClean="0"/>
              <a:t>2023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 smtClean="0"/>
              <a:t>Perspektywy rynku budowlanego w Polsce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None/>
              <a:defRPr/>
            </a:pPr>
            <a:endParaRPr lang="pl-PL" sz="1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pl-PL" sz="1800" dirty="0" smtClean="0"/>
              <a:t>Wyniki finansowe za 2022 rok</a:t>
            </a:r>
            <a:endParaRPr lang="pl-PL" sz="18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pl-PL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0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  <p:sp>
        <p:nvSpPr>
          <p:cNvPr id="8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184576"/>
          </a:xfrm>
        </p:spPr>
        <p:txBody>
          <a:bodyPr/>
          <a:lstStyle/>
          <a:p>
            <a:r>
              <a:rPr lang="pl-PL" dirty="0"/>
              <a:t>W ostatnim czasie kolejne instytucje finansowe zrewidowały w dół prognozy dla PKB na 2023 rok. Obecnie </a:t>
            </a:r>
            <a:r>
              <a:rPr lang="pl-PL" b="1" dirty="0"/>
              <a:t>konsensus prognoz </a:t>
            </a:r>
            <a:r>
              <a:rPr lang="pl-PL" dirty="0"/>
              <a:t>obniżył się z </a:t>
            </a:r>
            <a:r>
              <a:rPr lang="pl-PL" b="1" dirty="0"/>
              <a:t>1,0%</a:t>
            </a:r>
            <a:r>
              <a:rPr lang="pl-PL" dirty="0"/>
              <a:t> do </a:t>
            </a:r>
            <a:r>
              <a:rPr lang="pl-PL" b="1" dirty="0"/>
              <a:t>0,8%</a:t>
            </a:r>
            <a:r>
              <a:rPr lang="pl-PL" dirty="0"/>
              <a:t>. Pojawia się natomiast coraz więcej </a:t>
            </a:r>
            <a:r>
              <a:rPr lang="pl-PL" dirty="0" smtClean="0"/>
              <a:t>analiz </a:t>
            </a:r>
            <a:r>
              <a:rPr lang="pl-PL" dirty="0"/>
              <a:t>zakładających, że polska gospodarka zdoła </a:t>
            </a:r>
            <a:r>
              <a:rPr lang="pl-PL" b="1" dirty="0"/>
              <a:t>wybronić się przed grożącą jej recesją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 smtClean="0"/>
              <a:t> </a:t>
            </a:r>
            <a:r>
              <a:rPr lang="pl-PL" b="1" dirty="0"/>
              <a:t>N</a:t>
            </a:r>
            <a:r>
              <a:rPr lang="pl-PL" b="1" dirty="0" smtClean="0"/>
              <a:t>apięta </a:t>
            </a:r>
            <a:r>
              <a:rPr lang="pl-PL" b="1" dirty="0"/>
              <a:t>sytuacja geopolityczna na świecie </a:t>
            </a:r>
            <a:r>
              <a:rPr lang="pl-PL" dirty="0"/>
              <a:t>oraz </a:t>
            </a:r>
            <a:r>
              <a:rPr lang="pl-PL" b="1" dirty="0"/>
              <a:t>makroekonomiczne wyzwania dla gospodarki światowej </a:t>
            </a:r>
            <a:r>
              <a:rPr lang="pl-PL" dirty="0"/>
              <a:t>po epidemii COVID-19 związane z rekordowym poziomem </a:t>
            </a:r>
            <a:r>
              <a:rPr lang="pl-PL" b="1" dirty="0"/>
              <a:t>inflacji </a:t>
            </a:r>
            <a:r>
              <a:rPr lang="pl-PL" dirty="0"/>
              <a:t>i potrzebą stopniowego </a:t>
            </a:r>
            <a:r>
              <a:rPr lang="pl-PL" b="1" dirty="0"/>
              <a:t>zacieśniania polityki pieniężnej</a:t>
            </a:r>
            <a:r>
              <a:rPr lang="pl-PL" dirty="0"/>
              <a:t> przez banki centralne mogą wpłynąć na </a:t>
            </a:r>
            <a:r>
              <a:rPr lang="pl-PL" dirty="0" smtClean="0"/>
              <a:t>decyzje </a:t>
            </a:r>
            <a:r>
              <a:rPr lang="pl-PL" dirty="0"/>
              <a:t>inwestorów o wstrzymaniu realizacji nowych </a:t>
            </a:r>
            <a:r>
              <a:rPr lang="pl-PL" dirty="0" smtClean="0"/>
              <a:t>projektów w najbliższych latach.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Według analityków rok </a:t>
            </a:r>
            <a:r>
              <a:rPr lang="pl-PL" dirty="0"/>
              <a:t>2023 </a:t>
            </a:r>
            <a:r>
              <a:rPr lang="pl-PL" dirty="0" smtClean="0"/>
              <a:t>będzie dla budownictwa </a:t>
            </a:r>
            <a:r>
              <a:rPr lang="pl-PL" dirty="0"/>
              <a:t>rokiem </a:t>
            </a:r>
            <a:r>
              <a:rPr lang="pl-PL" b="1" dirty="0"/>
              <a:t>spadkowym</a:t>
            </a:r>
            <a:r>
              <a:rPr lang="pl-PL" dirty="0"/>
              <a:t>. Oczywiście najsłabsze wyniki odnotujemy w I kwartale, z powodu wysokiej bazy porównawczej z tego okresu ubiegłego roku, kiedy to notowano wzrosty produkcji o ponad 20%. W dalszej części roku dynamika produkcji powinna się stabilizować, jednak cały 2023 r. z pewnością zakończy się na minusie.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 obszarze </a:t>
            </a:r>
            <a:r>
              <a:rPr lang="pl-PL" b="1" dirty="0" smtClean="0"/>
              <a:t>budownictwa mieszkaniowego </a:t>
            </a:r>
            <a:r>
              <a:rPr lang="pl-PL" dirty="0"/>
              <a:t>t</a:t>
            </a:r>
            <a:r>
              <a:rPr lang="pl-PL" dirty="0" smtClean="0"/>
              <a:t>ak </a:t>
            </a:r>
            <a:r>
              <a:rPr lang="pl-PL" dirty="0"/>
              <a:t>duże spadki </a:t>
            </a:r>
            <a:r>
              <a:rPr lang="pl-PL" dirty="0" smtClean="0"/>
              <a:t>ilości pozwoleń </a:t>
            </a:r>
            <a:r>
              <a:rPr lang="pl-PL" dirty="0"/>
              <a:t>i rozpoczynających się nowych inwestycji będą skutkować spadkiem produkcji budowlano – montażowej </a:t>
            </a:r>
            <a:r>
              <a:rPr lang="pl-PL" dirty="0" smtClean="0"/>
              <a:t>przez </a:t>
            </a:r>
            <a:r>
              <a:rPr lang="pl-PL" dirty="0"/>
              <a:t>najbliższe 2 lata, a prognozy dla tego segmentu przewidują odbicie tego trendu dopiero w </a:t>
            </a:r>
            <a:r>
              <a:rPr lang="pl-PL" b="1" dirty="0"/>
              <a:t>2025 roku</a:t>
            </a:r>
            <a:r>
              <a:rPr lang="pl-PL" dirty="0"/>
              <a:t>. </a:t>
            </a:r>
            <a:r>
              <a:rPr lang="pl-PL" dirty="0" smtClean="0"/>
              <a:t>Mimo wszystko popyt </a:t>
            </a:r>
            <a:r>
              <a:rPr lang="pl-PL" dirty="0"/>
              <a:t>na mieszkania nadal pozostaje duży, a obecnie zakup mieszkania to jedna z pewniejszych lokat kapitału.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 przypadku </a:t>
            </a:r>
            <a:r>
              <a:rPr lang="pl-PL" b="1" dirty="0" smtClean="0"/>
              <a:t>budownictwa niemieszkaniowego </a:t>
            </a:r>
            <a:r>
              <a:rPr lang="pl-PL" dirty="0" smtClean="0"/>
              <a:t>szacuje się, że do 2025 roku udział tego segmentu w produkcji budowlanej </a:t>
            </a:r>
            <a:r>
              <a:rPr lang="pl-PL" dirty="0"/>
              <a:t>firm zatrudniających ponad 9 </a:t>
            </a:r>
            <a:r>
              <a:rPr lang="pl-PL" dirty="0" smtClean="0"/>
              <a:t>pracowników wyniesie 31%. Obecnie w wyniku korekty spowodowanej pandemią COVID-19 jest to nieco poniżej 30% (</a:t>
            </a:r>
            <a:r>
              <a:rPr lang="pl-PL" dirty="0"/>
              <a:t>wobec 32-33% w minionych kilku latach</a:t>
            </a:r>
            <a:r>
              <a:rPr lang="pl-PL" dirty="0" smtClean="0"/>
              <a:t>).</a:t>
            </a:r>
          </a:p>
          <a:p>
            <a:endParaRPr lang="pl-PL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137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4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altLang="pl-PL" i="1" dirty="0">
              <a:solidFill>
                <a:srgbClr val="000000"/>
              </a:solidFill>
            </a:endParaRPr>
          </a:p>
          <a:p>
            <a:endParaRPr lang="pl-PL" altLang="pl-PL" i="1" dirty="0" smtClean="0">
              <a:solidFill>
                <a:srgbClr val="000000"/>
              </a:solidFill>
            </a:endParaRP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rynku budowlanego w </a:t>
            </a:r>
            <a:r>
              <a:rPr lang="pl-PL" dirty="0"/>
              <a:t>P</a:t>
            </a:r>
            <a:r>
              <a:rPr lang="pl-PL" dirty="0" smtClean="0"/>
              <a:t>olsce</a:t>
            </a:r>
            <a:endParaRPr lang="es-ES" dirty="0"/>
          </a:p>
        </p:txBody>
      </p:sp>
      <p:sp>
        <p:nvSpPr>
          <p:cNvPr id="8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184576"/>
          </a:xfrm>
        </p:spPr>
        <p:txBody>
          <a:bodyPr/>
          <a:lstStyle/>
          <a:p>
            <a:r>
              <a:rPr lang="pl-PL" dirty="0" smtClean="0"/>
              <a:t>Analitycy </a:t>
            </a:r>
            <a:r>
              <a:rPr lang="pl-PL" dirty="0"/>
              <a:t>rynku przewidują, że tocząca się wojna w Ukrainie przyczyni się do szybszego wyhamowania koniunktury w </a:t>
            </a:r>
            <a:r>
              <a:rPr lang="pl-PL" b="1" dirty="0"/>
              <a:t>segmencie inżynieryjnym</a:t>
            </a:r>
            <a:r>
              <a:rPr lang="pl-PL" dirty="0"/>
              <a:t>, w wyniku czego spadki w tym segmencie mogą pojawić się już w 2023 r. (-7%) i pogłębią się w 2024 r. (-9%). Głównym powodem korekty będzie okres przejścia pomiędzy dwoma budżetami unijnymi (analogiczna sytuacja miała miejsce </a:t>
            </a:r>
            <a:r>
              <a:rPr lang="pl-PL" dirty="0" smtClean="0"/>
              <a:t>w </a:t>
            </a:r>
            <a:r>
              <a:rPr lang="pl-PL" dirty="0"/>
              <a:t>2016 r.). Do </a:t>
            </a:r>
            <a:r>
              <a:rPr lang="pl-PL" b="1" dirty="0"/>
              <a:t>2025 r.</a:t>
            </a:r>
            <a:r>
              <a:rPr lang="pl-PL" dirty="0"/>
              <a:t> wartość produkcji budowlanej ustabilizuje się na poziomie powyżej 70 mld zł.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najbliższych latach istotnym elementem pobudzania wzrostu gospodarczego będą </a:t>
            </a:r>
            <a:r>
              <a:rPr lang="pl-PL" b="1" dirty="0"/>
              <a:t>inwestycje publiczne</a:t>
            </a:r>
            <a:r>
              <a:rPr lang="pl-PL" dirty="0"/>
              <a:t>, finansowane poprzez unijny Instrument na rzecz </a:t>
            </a:r>
            <a:r>
              <a:rPr lang="pl-PL" b="1" dirty="0"/>
              <a:t>Odbudowy i Zwiększenia Odporności </a:t>
            </a:r>
            <a:r>
              <a:rPr lang="pl-PL" dirty="0"/>
              <a:t>(57 mld € grantów i pożyczek dostępnych dla Polski) oraz </a:t>
            </a:r>
            <a:r>
              <a:rPr lang="pl-PL" b="1" dirty="0"/>
              <a:t>7-letni budżet unijny na lata 2021-2027</a:t>
            </a:r>
            <a:r>
              <a:rPr lang="pl-PL" dirty="0"/>
              <a:t>, w ramach którego Polska może liczyć na 67 mld € grantów.</a:t>
            </a:r>
          </a:p>
          <a:p>
            <a:endParaRPr lang="pl-PL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723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stuaren leku-marka 1"/>
          <p:cNvSpPr txBox="1">
            <a:spLocks/>
          </p:cNvSpPr>
          <p:nvPr/>
        </p:nvSpPr>
        <p:spPr>
          <a:xfrm>
            <a:off x="876300" y="2420888"/>
            <a:ext cx="1714500" cy="15001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0" b="1" kern="1200" baseline="0">
                <a:ln w="38100">
                  <a:solidFill>
                    <a:srgbClr val="ED9B33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u-ES" dirty="0" smtClean="0"/>
              <a:t>0</a:t>
            </a:r>
            <a:r>
              <a:rPr lang="pl-PL" dirty="0" smtClean="0"/>
              <a:t>5</a:t>
            </a:r>
            <a:endParaRPr lang="es-ES" dirty="0"/>
          </a:p>
        </p:txBody>
      </p:sp>
      <p:sp>
        <p:nvSpPr>
          <p:cNvPr id="7" name="Testuaren leku-marka 2"/>
          <p:cNvSpPr txBox="1">
            <a:spLocks/>
          </p:cNvSpPr>
          <p:nvPr/>
        </p:nvSpPr>
        <p:spPr>
          <a:xfrm>
            <a:off x="2843808" y="2637582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b="1" dirty="0" smtClean="0"/>
              <a:t>Wyniki finansowe za 2022 rok</a:t>
            </a:r>
            <a:endParaRPr lang="es-ES" b="1" dirty="0" smtClean="0"/>
          </a:p>
          <a:p>
            <a:pPr marL="0" indent="0">
              <a:buNone/>
              <a:defRPr/>
            </a:pPr>
            <a:r>
              <a:rPr lang="pl-PL" sz="2400" dirty="0" smtClean="0"/>
              <a:t>                                                                                                      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341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836712"/>
            <a:ext cx="8572500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-20" dirty="0" smtClean="0"/>
              <a:t> rok 2022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2022</a:t>
            </a:r>
            <a:endParaRPr lang="es-ES" sz="2200" b="1" dirty="0"/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265980" y="5523912"/>
            <a:ext cx="8647112" cy="1169551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b="1" u="sng" dirty="0">
                <a:solidFill>
                  <a:srgbClr val="000000"/>
                </a:solidFill>
              </a:rPr>
              <a:t>Istotne </a:t>
            </a:r>
            <a:r>
              <a:rPr lang="pl-PL" altLang="pl-PL" sz="1400" b="1" u="sng" dirty="0" smtClean="0">
                <a:solidFill>
                  <a:srgbClr val="000000"/>
                </a:solidFill>
              </a:rPr>
              <a:t>zjawiska w 2022 roku:</a:t>
            </a:r>
            <a:endParaRPr lang="pl-PL" altLang="pl-PL" sz="1400" b="1" u="sng" dirty="0">
              <a:solidFill>
                <a:srgbClr val="000000"/>
              </a:solidFill>
            </a:endParaRPr>
          </a:p>
          <a:p>
            <a:pPr marL="342900" indent="-342900" eaLnBrk="1" hangingPunct="1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Wzrosty sprzedaży na rynku rodzimym w PL oraz spadki na rynkach eksportowych, w tym głównie w Ukrainie oraz z podmiotami powiązanymi w ramach transakcji przemieszczania sprzętu</a:t>
            </a:r>
          </a:p>
          <a:p>
            <a:pPr marL="342900" indent="-342900" eaLnBrk="1" hangingPunct="1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Zmiana </a:t>
            </a:r>
            <a:r>
              <a:rPr lang="pl-PL" altLang="pl-PL" sz="1400" dirty="0">
                <a:solidFill>
                  <a:srgbClr val="000000"/>
                </a:solidFill>
              </a:rPr>
              <a:t>stanu rezerw na należności:		</a:t>
            </a:r>
            <a:r>
              <a:rPr lang="pl-PL" altLang="pl-PL" sz="1400" dirty="0" smtClean="0">
                <a:solidFill>
                  <a:srgbClr val="000000"/>
                </a:solidFill>
              </a:rPr>
              <a:t>4,1m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2022 </a:t>
            </a:r>
            <a:r>
              <a:rPr lang="pl-PL" altLang="pl-PL" sz="1400" dirty="0">
                <a:solidFill>
                  <a:srgbClr val="000000"/>
                </a:solidFill>
              </a:rPr>
              <a:t>r. vs. </a:t>
            </a:r>
            <a:r>
              <a:rPr lang="pl-PL" altLang="pl-PL" sz="1400" dirty="0" smtClean="0">
                <a:solidFill>
                  <a:srgbClr val="000000"/>
                </a:solidFill>
              </a:rPr>
              <a:t>1,7m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2021 </a:t>
            </a:r>
            <a:r>
              <a:rPr lang="pl-PL" altLang="pl-PL" sz="1400" dirty="0">
                <a:solidFill>
                  <a:srgbClr val="000000"/>
                </a:solidFill>
              </a:rPr>
              <a:t>r</a:t>
            </a:r>
            <a:r>
              <a:rPr lang="pl-PL" altLang="pl-PL" sz="1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Regulacje płacowe w ciągu 2022 roku oraz rezerwy na premie regulaminowe do wypłaty w 2023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0008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03213" y="768226"/>
            <a:ext cx="8572500" cy="7692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Przepływy netto rok 2022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2021</a:t>
            </a:r>
            <a:endParaRPr lang="es-ES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8480" y="4869160"/>
            <a:ext cx="8647113" cy="1815882"/>
          </a:xfrm>
          <a:prstGeom prst="rect">
            <a:avLst/>
          </a:prstGeom>
          <a:solidFill>
            <a:srgbClr val="FEFEBA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u="sng" dirty="0">
                <a:solidFill>
                  <a:srgbClr val="000000"/>
                </a:solidFill>
              </a:rPr>
              <a:t>Istotne </a:t>
            </a:r>
            <a:r>
              <a:rPr lang="pl-PL" altLang="pl-PL" sz="1400" b="1" u="sng" dirty="0" smtClean="0">
                <a:solidFill>
                  <a:srgbClr val="000000"/>
                </a:solidFill>
              </a:rPr>
              <a:t>zjawiska w 2022 roku vs. 2021 rok:</a:t>
            </a:r>
            <a:endParaRPr lang="pl-PL" altLang="pl-PL" sz="1400" b="1" u="sng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nabycie szalunków 	</a:t>
            </a:r>
            <a:r>
              <a:rPr lang="pl-PL" sz="1400" dirty="0" smtClean="0">
                <a:solidFill>
                  <a:prstClr val="black"/>
                </a:solidFill>
              </a:rPr>
              <a:t>-72m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-62m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</a:t>
            </a:r>
            <a:r>
              <a:rPr lang="pl-PL" sz="1400" dirty="0">
                <a:solidFill>
                  <a:prstClr val="black"/>
                </a:solidFill>
              </a:rPr>
              <a:t>operacyjna: 	</a:t>
            </a:r>
            <a:r>
              <a:rPr lang="pl-PL" sz="1400" dirty="0" smtClean="0">
                <a:solidFill>
                  <a:prstClr val="black"/>
                </a:solidFill>
              </a:rPr>
              <a:t>Kap. Prac. (gł. </a:t>
            </a:r>
            <a:r>
              <a:rPr lang="pl-PL" sz="1400" dirty="0" err="1" smtClean="0">
                <a:solidFill>
                  <a:prstClr val="black"/>
                </a:solidFill>
              </a:rPr>
              <a:t>Zobow</a:t>
            </a:r>
            <a:r>
              <a:rPr lang="pl-PL" sz="1400" dirty="0" smtClean="0">
                <a:solidFill>
                  <a:prstClr val="black"/>
                </a:solidFill>
              </a:rPr>
              <a:t>.)	-11m </a:t>
            </a:r>
            <a:r>
              <a:rPr lang="pl-PL" sz="1400" dirty="0">
                <a:solidFill>
                  <a:prstClr val="black"/>
                </a:solidFill>
              </a:rPr>
              <a:t>zł w 2022 r. vs. </a:t>
            </a:r>
            <a:r>
              <a:rPr lang="pl-PL" sz="1400" dirty="0" smtClean="0">
                <a:solidFill>
                  <a:prstClr val="black"/>
                </a:solidFill>
              </a:rPr>
              <a:t> +8m w </a:t>
            </a:r>
            <a:r>
              <a:rPr lang="pl-PL" sz="1400" dirty="0">
                <a:solidFill>
                  <a:prstClr val="black"/>
                </a:solidFill>
              </a:rPr>
              <a:t>2021 r.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Działalności </a:t>
            </a:r>
            <a:r>
              <a:rPr lang="pl-PL" sz="1400" dirty="0">
                <a:solidFill>
                  <a:prstClr val="black"/>
                </a:solidFill>
              </a:rPr>
              <a:t>inwestycyjna:	</a:t>
            </a:r>
            <a:r>
              <a:rPr lang="pl-PL" sz="1400" dirty="0" smtClean="0">
                <a:solidFill>
                  <a:prstClr val="black"/>
                </a:solidFill>
              </a:rPr>
              <a:t>spłata (udziel.) pożyczek</a:t>
            </a:r>
            <a:r>
              <a:rPr lang="pl-PL" sz="1400" dirty="0">
                <a:solidFill>
                  <a:prstClr val="black"/>
                </a:solidFill>
              </a:rPr>
              <a:t>	</a:t>
            </a:r>
            <a:r>
              <a:rPr lang="pl-PL" sz="1400" dirty="0" smtClean="0">
                <a:solidFill>
                  <a:prstClr val="black"/>
                </a:solidFill>
              </a:rPr>
              <a:t>  -2m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  0m w 2021 </a:t>
            </a:r>
            <a:r>
              <a:rPr lang="pl-PL" sz="1400" dirty="0">
                <a:solidFill>
                  <a:prstClr val="black"/>
                </a:solidFill>
              </a:rPr>
              <a:t>r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Działalności inwestycyjna:	</a:t>
            </a:r>
            <a:r>
              <a:rPr lang="pl-PL" sz="1400" dirty="0" smtClean="0">
                <a:solidFill>
                  <a:prstClr val="black"/>
                </a:solidFill>
              </a:rPr>
              <a:t>sprzedaż nieruchomości      0m zł w </a:t>
            </a:r>
            <a:r>
              <a:rPr lang="pl-PL" sz="1400" dirty="0">
                <a:solidFill>
                  <a:prstClr val="black"/>
                </a:solidFill>
              </a:rPr>
              <a:t>2022 r. vs. </a:t>
            </a:r>
            <a:r>
              <a:rPr lang="pl-PL" sz="1400" dirty="0" smtClean="0">
                <a:solidFill>
                  <a:prstClr val="black"/>
                </a:solidFill>
              </a:rPr>
              <a:t> +9m w </a:t>
            </a:r>
            <a:r>
              <a:rPr lang="pl-PL" sz="1400" dirty="0">
                <a:solidFill>
                  <a:prstClr val="black"/>
                </a:solidFill>
              </a:rPr>
              <a:t>2021 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</a:t>
            </a:r>
            <a:r>
              <a:rPr lang="pl-PL" sz="1400" dirty="0">
                <a:solidFill>
                  <a:prstClr val="black"/>
                </a:solidFill>
              </a:rPr>
              <a:t>finansowa:	wypłata dywidendy         	</a:t>
            </a:r>
            <a:r>
              <a:rPr lang="pl-PL" sz="1400" dirty="0" smtClean="0">
                <a:solidFill>
                  <a:prstClr val="black"/>
                </a:solidFill>
              </a:rPr>
              <a:t>   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-40m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000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87" y="692696"/>
            <a:ext cx="8572500" cy="841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30" dirty="0" smtClean="0"/>
              <a:t>G</a:t>
            </a:r>
            <a:r>
              <a:rPr lang="pl-PL" sz="2200" b="1" spc="-20" dirty="0" smtClean="0"/>
              <a:t>rup</a:t>
            </a:r>
            <a:r>
              <a:rPr lang="pl-PL" sz="2200" b="1" spc="-15" dirty="0" smtClean="0"/>
              <a:t>a</a:t>
            </a:r>
            <a:r>
              <a:rPr lang="pl-PL" sz="2200" b="1" dirty="0" smtClean="0"/>
              <a:t> </a:t>
            </a: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skonsolidowane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15" dirty="0" smtClean="0"/>
              <a:t> wg kwartałów w</a:t>
            </a:r>
            <a:r>
              <a:rPr lang="pl-PL" sz="2200" b="1" spc="-20" dirty="0" smtClean="0"/>
              <a:t> roku 2022</a:t>
            </a:r>
            <a:endParaRPr lang="es-ES" sz="2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22214"/>
            <a:ext cx="7426114" cy="3202930"/>
          </a:xfrm>
          <a:prstGeom prst="rect">
            <a:avLst/>
          </a:prstGeom>
        </p:spPr>
      </p:pic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265980" y="5523912"/>
            <a:ext cx="8647112" cy="1169551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b="1" u="sng" dirty="0" smtClean="0">
                <a:solidFill>
                  <a:srgbClr val="000000"/>
                </a:solidFill>
              </a:rPr>
              <a:t>Istotne zjawiska w 2022 roku:</a:t>
            </a:r>
          </a:p>
          <a:p>
            <a:pPr marL="342900" indent="-342900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W Q1’2022 utworzenie rezerwy statystycznej na ryzyko zniszczeń majątku operacyjnego (śr. trwałych i zapasów) na Ukrainie w wyniku działań wojennych: -4,9m zł</a:t>
            </a:r>
          </a:p>
          <a:p>
            <a:pPr marL="342900" indent="-342900" eaLnBrk="1" hangingPunct="1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W Q4’2022 przeszacowanie faktycznie zniszczonego majątku na Ukrainie do wysokości -0,4m zł (odwrócenie rezerwy na +4,5m zł)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539552" y="2924944"/>
            <a:ext cx="2160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45902" y="5085184"/>
            <a:ext cx="2160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539552" y="2924944"/>
            <a:ext cx="635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6" y="4827204"/>
            <a:ext cx="7419764" cy="4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4012" y="692696"/>
            <a:ext cx="8572500" cy="742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jednostkowe</a:t>
            </a:r>
            <a:br>
              <a:rPr lang="pl-PL" sz="2200" b="1" spc="-20" dirty="0" smtClean="0"/>
            </a:br>
            <a:r>
              <a:rPr lang="pl-PL" sz="2200" b="1" spc="-20" dirty="0" smtClean="0"/>
              <a:t>Wynik</a:t>
            </a:r>
            <a:r>
              <a:rPr lang="pl-PL" sz="2200" b="1" spc="5" dirty="0" smtClean="0"/>
              <a:t> </a:t>
            </a:r>
            <a:r>
              <a:rPr lang="pl-PL" sz="2200" b="1" spc="-20" dirty="0" smtClean="0"/>
              <a:t>fina</a:t>
            </a:r>
            <a:r>
              <a:rPr lang="pl-PL" sz="2200" b="1" spc="-30" dirty="0" smtClean="0"/>
              <a:t>n</a:t>
            </a:r>
            <a:r>
              <a:rPr lang="pl-PL" sz="2200" b="1" spc="-20" dirty="0" smtClean="0"/>
              <a:t>s</a:t>
            </a:r>
            <a:r>
              <a:rPr lang="pl-PL" sz="2200" b="1" spc="-15" dirty="0" smtClean="0"/>
              <a:t>o</a:t>
            </a:r>
            <a:r>
              <a:rPr lang="pl-PL" sz="2200" b="1" spc="-30" dirty="0" smtClean="0"/>
              <a:t>w</a:t>
            </a:r>
            <a:r>
              <a:rPr lang="pl-PL" sz="2200" b="1" spc="-15" dirty="0" smtClean="0"/>
              <a:t>y</a:t>
            </a:r>
            <a:r>
              <a:rPr lang="pl-PL" sz="2200" b="1" spc="15" dirty="0" smtClean="0"/>
              <a:t> </a:t>
            </a:r>
            <a:r>
              <a:rPr lang="pl-PL" sz="2200" b="1" spc="-20" dirty="0" smtClean="0"/>
              <a:t> rok 2022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2021</a:t>
            </a:r>
            <a:endParaRPr lang="es-ES" sz="2200" b="1" dirty="0"/>
          </a:p>
        </p:txBody>
      </p:sp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199400" y="5564138"/>
            <a:ext cx="8647112" cy="1169551"/>
          </a:xfrm>
          <a:prstGeom prst="rect">
            <a:avLst/>
          </a:prstGeom>
          <a:solidFill>
            <a:srgbClr val="FEF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b="1" u="sng" dirty="0">
                <a:solidFill>
                  <a:srgbClr val="000000"/>
                </a:solidFill>
              </a:rPr>
              <a:t>Istotne zjawiska w 2022 roku:</a:t>
            </a:r>
          </a:p>
          <a:p>
            <a:pPr marL="342900" indent="-342900">
              <a:buAutoNum type="arabicPeriod"/>
            </a:pPr>
            <a:r>
              <a:rPr lang="pl-PL" altLang="pl-PL" sz="1400" dirty="0">
                <a:solidFill>
                  <a:srgbClr val="000000"/>
                </a:solidFill>
              </a:rPr>
              <a:t>Wzrosty sprzedaży na rynku rodzimym w PL oraz spadki na rynkach eksportowych, w tym głównie w </a:t>
            </a:r>
            <a:r>
              <a:rPr lang="pl-PL" altLang="pl-PL" sz="1400" dirty="0" smtClean="0">
                <a:solidFill>
                  <a:srgbClr val="000000"/>
                </a:solidFill>
              </a:rPr>
              <a:t>związku z sytuacją na Ukrainie powodującą zatrzymanie sprzedaży </a:t>
            </a:r>
            <a:r>
              <a:rPr lang="pl-PL" altLang="pl-PL" sz="1400" dirty="0" err="1" smtClean="0">
                <a:solidFill>
                  <a:srgbClr val="000000"/>
                </a:solidFill>
              </a:rPr>
              <a:t>eksp</a:t>
            </a:r>
            <a:r>
              <a:rPr lang="pl-PL" altLang="pl-PL" sz="1400" dirty="0" smtClean="0">
                <a:solidFill>
                  <a:srgbClr val="000000"/>
                </a:solidFill>
              </a:rPr>
              <a:t>. w ramach transakcji wewnątrzgrupowych</a:t>
            </a:r>
          </a:p>
          <a:p>
            <a:pPr marL="342900" indent="-342900">
              <a:buAutoNum type="arabicPeriod"/>
            </a:pPr>
            <a:r>
              <a:rPr lang="pl-PL" altLang="pl-PL" sz="1400" dirty="0" smtClean="0">
                <a:solidFill>
                  <a:srgbClr val="000000"/>
                </a:solidFill>
              </a:rPr>
              <a:t>Zmiana </a:t>
            </a:r>
            <a:r>
              <a:rPr lang="pl-PL" altLang="pl-PL" sz="1400" dirty="0">
                <a:solidFill>
                  <a:srgbClr val="000000"/>
                </a:solidFill>
              </a:rPr>
              <a:t>stanu rezerw na należności:		</a:t>
            </a:r>
            <a:r>
              <a:rPr lang="pl-PL" altLang="pl-PL" sz="1400" dirty="0" smtClean="0">
                <a:solidFill>
                  <a:srgbClr val="000000"/>
                </a:solidFill>
              </a:rPr>
              <a:t>-0,9m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2022 </a:t>
            </a:r>
            <a:r>
              <a:rPr lang="pl-PL" altLang="pl-PL" sz="1400" dirty="0">
                <a:solidFill>
                  <a:srgbClr val="000000"/>
                </a:solidFill>
              </a:rPr>
              <a:t>r. vs. </a:t>
            </a:r>
            <a:r>
              <a:rPr lang="pl-PL" altLang="pl-PL" sz="1400" dirty="0" smtClean="0">
                <a:solidFill>
                  <a:srgbClr val="000000"/>
                </a:solidFill>
              </a:rPr>
              <a:t>– 0m </a:t>
            </a:r>
            <a:r>
              <a:rPr lang="pl-PL" altLang="pl-PL" sz="1400" dirty="0">
                <a:solidFill>
                  <a:srgbClr val="000000"/>
                </a:solidFill>
              </a:rPr>
              <a:t>zł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2021 </a:t>
            </a:r>
            <a:r>
              <a:rPr lang="pl-PL" altLang="pl-PL" sz="1400" dirty="0">
                <a:solidFill>
                  <a:srgbClr val="000000"/>
                </a:solidFill>
              </a:rPr>
              <a:t>r</a:t>
            </a:r>
            <a:r>
              <a:rPr lang="pl-PL" altLang="pl-PL" sz="1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pl-PL" altLang="pl-PL" sz="1400" dirty="0">
                <a:solidFill>
                  <a:srgbClr val="000000"/>
                </a:solidFill>
              </a:rPr>
              <a:t>Regulacje płacowe w ciągu 2022 roku oraz rezerwy na premie regulaminowe do wypłaty w </a:t>
            </a:r>
            <a:r>
              <a:rPr lang="pl-PL" altLang="pl-PL" sz="1400" dirty="0" smtClean="0">
                <a:solidFill>
                  <a:srgbClr val="000000"/>
                </a:solidFill>
              </a:rPr>
              <a:t>2023</a:t>
            </a:r>
            <a:endParaRPr lang="pl-PL" altLang="pl-PL" sz="1400" dirty="0">
              <a:solidFill>
                <a:srgbClr val="00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0008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50" y="571499"/>
            <a:ext cx="8572500" cy="827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>
              <a:lnSpc>
                <a:spcPts val="2590"/>
              </a:lnSpc>
              <a:defRPr/>
            </a:pPr>
            <a:r>
              <a:rPr lang="pl-PL" sz="2200" b="1" spc="-20" dirty="0" smtClean="0"/>
              <a:t>ULMA</a:t>
            </a:r>
            <a:r>
              <a:rPr lang="pl-PL" sz="2200" b="1" spc="15" dirty="0" smtClean="0"/>
              <a:t> </a:t>
            </a:r>
            <a:r>
              <a:rPr lang="pl-PL" sz="2200" b="1" spc="-30" dirty="0" err="1" smtClean="0"/>
              <a:t>C</a:t>
            </a:r>
            <a:r>
              <a:rPr lang="pl-PL" sz="2200" b="1" spc="-15" dirty="0" err="1" smtClean="0"/>
              <a:t>onstr</a:t>
            </a:r>
            <a:r>
              <a:rPr lang="pl-PL" sz="2200" b="1" spc="-40" dirty="0" err="1" smtClean="0"/>
              <a:t>u</a:t>
            </a:r>
            <a:r>
              <a:rPr lang="pl-PL" sz="2200" b="1" spc="-20" dirty="0" err="1" smtClean="0"/>
              <a:t>c</a:t>
            </a:r>
            <a:r>
              <a:rPr lang="pl-PL" sz="2200" b="1" spc="-15" dirty="0" err="1" smtClean="0"/>
              <a:t>cion</a:t>
            </a:r>
            <a:r>
              <a:rPr lang="pl-PL" sz="2200" b="1" spc="5" dirty="0" smtClean="0"/>
              <a:t> </a:t>
            </a:r>
            <a:r>
              <a:rPr lang="pl-PL" sz="2200" b="1" spc="-15" dirty="0" smtClean="0"/>
              <a:t>Pol</a:t>
            </a:r>
            <a:r>
              <a:rPr lang="pl-PL" sz="2200" b="1" spc="-10" dirty="0" smtClean="0"/>
              <a:t>s</a:t>
            </a:r>
            <a:r>
              <a:rPr lang="pl-PL" sz="2200" b="1" spc="-15" dirty="0" smtClean="0"/>
              <a:t>ka</a:t>
            </a:r>
            <a:r>
              <a:rPr lang="pl-PL" sz="2200" b="1" spc="-5" dirty="0" smtClean="0"/>
              <a:t> </a:t>
            </a:r>
            <a:r>
              <a:rPr lang="pl-PL" sz="2200" b="1" spc="-20" dirty="0" smtClean="0"/>
              <a:t>S.A. – dane jednostkowe</a:t>
            </a:r>
            <a:br>
              <a:rPr lang="pl-PL" sz="2200" b="1" spc="-20" dirty="0" smtClean="0"/>
            </a:br>
            <a:r>
              <a:rPr lang="pl-PL" sz="2200" b="1" spc="-20" dirty="0" smtClean="0"/>
              <a:t>Przepływy netto rok 2022</a:t>
            </a:r>
            <a:r>
              <a:rPr lang="pl-PL" sz="2200" b="1" spc="-5" dirty="0" smtClean="0"/>
              <a:t> </a:t>
            </a:r>
            <a:r>
              <a:rPr lang="pl-PL" sz="2200" b="1" spc="-15" dirty="0" smtClean="0"/>
              <a:t>v</a:t>
            </a:r>
            <a:r>
              <a:rPr lang="pl-PL" sz="2200" b="1" spc="-10" dirty="0" smtClean="0"/>
              <a:t>s</a:t>
            </a:r>
            <a:r>
              <a:rPr lang="pl-PL" sz="2200" b="1" spc="-5" dirty="0" smtClean="0"/>
              <a:t> rok </a:t>
            </a:r>
            <a:r>
              <a:rPr lang="pl-PL" sz="2200" b="1" spc="-20" dirty="0" smtClean="0"/>
              <a:t>2021</a:t>
            </a:r>
            <a:endParaRPr lang="es-ES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2241" y="4869160"/>
            <a:ext cx="8647113" cy="1815882"/>
          </a:xfrm>
          <a:prstGeom prst="rect">
            <a:avLst/>
          </a:prstGeom>
          <a:solidFill>
            <a:srgbClr val="FEFEBA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u="sng" dirty="0">
                <a:solidFill>
                  <a:srgbClr val="000000"/>
                </a:solidFill>
              </a:rPr>
              <a:t>Istotne zjawiska: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nabycie szalunków 	</a:t>
            </a:r>
            <a:r>
              <a:rPr lang="pl-PL" sz="1400" dirty="0" smtClean="0">
                <a:solidFill>
                  <a:prstClr val="black"/>
                </a:solidFill>
              </a:rPr>
              <a:t> -70m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-50m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 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Działalność operacyjna: 	Kap. Prac. (gł. </a:t>
            </a:r>
            <a:r>
              <a:rPr lang="pl-PL" sz="1400" dirty="0" err="1">
                <a:solidFill>
                  <a:prstClr val="black"/>
                </a:solidFill>
              </a:rPr>
              <a:t>Zobow</a:t>
            </a:r>
            <a:r>
              <a:rPr lang="pl-PL" sz="1400" dirty="0">
                <a:solidFill>
                  <a:prstClr val="black"/>
                </a:solidFill>
              </a:rPr>
              <a:t>.)	</a:t>
            </a:r>
            <a:r>
              <a:rPr lang="pl-PL" sz="1400" dirty="0" smtClean="0">
                <a:solidFill>
                  <a:prstClr val="black"/>
                </a:solidFill>
              </a:rPr>
              <a:t>+10m </a:t>
            </a:r>
            <a:r>
              <a:rPr lang="pl-PL" sz="1400" dirty="0">
                <a:solidFill>
                  <a:prstClr val="black"/>
                </a:solidFill>
              </a:rPr>
              <a:t>zł w 2022 r. vs.  </a:t>
            </a:r>
            <a:r>
              <a:rPr lang="pl-PL" sz="1400" dirty="0" smtClean="0">
                <a:solidFill>
                  <a:prstClr val="black"/>
                </a:solidFill>
              </a:rPr>
              <a:t>+3m zł w </a:t>
            </a:r>
            <a:r>
              <a:rPr lang="pl-PL" sz="1400" dirty="0">
                <a:solidFill>
                  <a:prstClr val="black"/>
                </a:solidFill>
              </a:rPr>
              <a:t>2021 r.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Działalności </a:t>
            </a:r>
            <a:r>
              <a:rPr lang="pl-PL" sz="1400" dirty="0">
                <a:solidFill>
                  <a:prstClr val="black"/>
                </a:solidFill>
              </a:rPr>
              <a:t>inwestycyjna:	</a:t>
            </a:r>
            <a:r>
              <a:rPr lang="pl-PL" sz="1400" dirty="0" smtClean="0">
                <a:solidFill>
                  <a:prstClr val="black"/>
                </a:solidFill>
              </a:rPr>
              <a:t>spłata </a:t>
            </a:r>
            <a:r>
              <a:rPr lang="pl-PL" sz="1400" dirty="0">
                <a:solidFill>
                  <a:prstClr val="black"/>
                </a:solidFill>
              </a:rPr>
              <a:t>(udziel.) pożyczek 	</a:t>
            </a:r>
            <a:r>
              <a:rPr lang="pl-PL" sz="1400" dirty="0" smtClean="0">
                <a:solidFill>
                  <a:prstClr val="black"/>
                </a:solidFill>
              </a:rPr>
              <a:t> -2,5m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   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sz="1400" dirty="0">
                <a:solidFill>
                  <a:prstClr val="black"/>
                </a:solidFill>
              </a:rPr>
              <a:t>Działalności inwestycyjna:	sprzedaż nieruchomości    </a:t>
            </a:r>
            <a:r>
              <a:rPr lang="pl-PL" sz="1400" dirty="0" smtClean="0">
                <a:solidFill>
                  <a:prstClr val="black"/>
                </a:solidFill>
              </a:rPr>
              <a:t>    </a:t>
            </a:r>
            <a:r>
              <a:rPr lang="pl-PL" sz="1400" dirty="0">
                <a:solidFill>
                  <a:prstClr val="black"/>
                </a:solidFill>
              </a:rPr>
              <a:t>0m zł w 2022 r. vs.  </a:t>
            </a:r>
            <a:r>
              <a:rPr lang="pl-PL" sz="1400" dirty="0" smtClean="0">
                <a:solidFill>
                  <a:prstClr val="black"/>
                </a:solidFill>
              </a:rPr>
              <a:t>+</a:t>
            </a:r>
            <a:r>
              <a:rPr lang="pl-PL" sz="1400" dirty="0">
                <a:solidFill>
                  <a:prstClr val="black"/>
                </a:solidFill>
              </a:rPr>
              <a:t>9m </a:t>
            </a:r>
            <a:r>
              <a:rPr lang="pl-PL" sz="1400" dirty="0" smtClean="0">
                <a:solidFill>
                  <a:prstClr val="black"/>
                </a:solidFill>
              </a:rPr>
              <a:t>zł w </a:t>
            </a:r>
            <a:r>
              <a:rPr lang="pl-PL" sz="1400" dirty="0">
                <a:solidFill>
                  <a:prstClr val="black"/>
                </a:solidFill>
              </a:rPr>
              <a:t>2021 r.</a:t>
            </a:r>
          </a:p>
          <a:p>
            <a:pPr marL="342900" indent="-342900">
              <a:buFontTx/>
              <a:buAutoNum type="arabicPeriod"/>
              <a:defRPr/>
            </a:pPr>
            <a:endParaRPr lang="pl-PL" sz="1400" dirty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400" dirty="0" smtClean="0">
                <a:solidFill>
                  <a:prstClr val="black"/>
                </a:solidFill>
              </a:rPr>
              <a:t>Działalność </a:t>
            </a:r>
            <a:r>
              <a:rPr lang="pl-PL" sz="1400" dirty="0">
                <a:solidFill>
                  <a:prstClr val="black"/>
                </a:solidFill>
              </a:rPr>
              <a:t>finansowa:	wypłata dywidendy         	 </a:t>
            </a:r>
            <a:r>
              <a:rPr lang="pl-PL" sz="1400" dirty="0" smtClean="0">
                <a:solidFill>
                  <a:prstClr val="black"/>
                </a:solidFill>
              </a:rPr>
              <a:t>     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2022 </a:t>
            </a:r>
            <a:r>
              <a:rPr lang="pl-PL" sz="1400" dirty="0">
                <a:solidFill>
                  <a:prstClr val="black"/>
                </a:solidFill>
              </a:rPr>
              <a:t>r. vs. </a:t>
            </a:r>
            <a:r>
              <a:rPr lang="pl-PL" sz="1400" dirty="0" smtClean="0">
                <a:solidFill>
                  <a:prstClr val="black"/>
                </a:solidFill>
              </a:rPr>
              <a:t>-40m </a:t>
            </a:r>
            <a:r>
              <a:rPr lang="pl-PL" sz="1400" dirty="0">
                <a:solidFill>
                  <a:prstClr val="black"/>
                </a:solidFill>
              </a:rPr>
              <a:t>zł w </a:t>
            </a:r>
            <a:r>
              <a:rPr lang="pl-PL" sz="1400" dirty="0" smtClean="0">
                <a:solidFill>
                  <a:prstClr val="black"/>
                </a:solidFill>
              </a:rPr>
              <a:t>2021 </a:t>
            </a:r>
            <a:r>
              <a:rPr lang="pl-PL" sz="1400" dirty="0">
                <a:solidFill>
                  <a:prstClr val="black"/>
                </a:solidFill>
              </a:rPr>
              <a:t>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2" y="1556792"/>
            <a:ext cx="737642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www.ulmaconstruction.pl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Rynek budowlany w Polsce w 2022 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altLang="pl-PL" sz="1600" dirty="0">
                <a:solidFill>
                  <a:srgbClr val="404040"/>
                </a:solidFill>
              </a:rPr>
              <a:t>Podstawowe wskaźniki makroekonomiczne </a:t>
            </a:r>
            <a:r>
              <a:rPr lang="pl-PL" altLang="pl-PL" sz="1600" dirty="0" smtClean="0">
                <a:solidFill>
                  <a:srgbClr val="404040"/>
                </a:solidFill>
              </a:rPr>
              <a:t>2022 </a:t>
            </a:r>
            <a:r>
              <a:rPr lang="pl-PL" altLang="pl-PL" sz="1600" dirty="0">
                <a:solidFill>
                  <a:srgbClr val="404040"/>
                </a:solidFill>
              </a:rPr>
              <a:t>vs </a:t>
            </a:r>
            <a:r>
              <a:rPr lang="pl-PL" altLang="pl-PL" sz="1600" dirty="0" smtClean="0">
                <a:solidFill>
                  <a:srgbClr val="404040"/>
                </a:solidFill>
              </a:rPr>
              <a:t>2021</a:t>
            </a:r>
            <a:endParaRPr lang="es-ES" altLang="pl-PL" sz="1600" dirty="0">
              <a:solidFill>
                <a:srgbClr val="404040"/>
              </a:solidFill>
            </a:endParaRPr>
          </a:p>
          <a:p>
            <a:endParaRPr lang="es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416061" y="6421078"/>
            <a:ext cx="525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 dirty="0"/>
              <a:t>Źródło: GUS; dane wstępne 2022 vs dane za </a:t>
            </a:r>
            <a:r>
              <a:rPr lang="pl-PL" altLang="pl-PL" sz="1400" i="1" dirty="0" smtClean="0"/>
              <a:t>2021</a:t>
            </a:r>
            <a:endParaRPr lang="pl-PL" altLang="pl-PL" sz="1400" i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22B6B0E-2F22-4537-BBA9-206EB46FF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42092"/>
              </p:ext>
            </p:extLst>
          </p:nvPr>
        </p:nvGraphicFramePr>
        <p:xfrm>
          <a:off x="1416061" y="2170232"/>
          <a:ext cx="6911975" cy="3546477"/>
        </p:xfrm>
        <a:graphic>
          <a:graphicData uri="http://schemas.openxmlformats.org/drawingml/2006/table">
            <a:tbl>
              <a:tblPr/>
              <a:tblGrid>
                <a:gridCol w="398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044"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086" marR="7086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0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Dynamika PKB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4,9%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9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Inflacja (CPI)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14,3%</a:t>
                      </a:r>
                    </a:p>
                  </a:txBody>
                  <a:tcPr marL="28575" marR="28575" marT="28561" marB="2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28575" marR="28575" marT="28561" marB="2856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Stopa bezrobocia (na koniec okresu)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5,2%</a:t>
                      </a:r>
                    </a:p>
                  </a:txBody>
                  <a:tcPr marL="28575" marR="28575" marT="28561" marB="2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28575" marR="28575" marT="28561" marB="2856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2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Dynamika nakładów brutto na środki trwałe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4,6%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76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Realna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ynamika 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produkcji budowlano-montażowej (pow. 9 pracowników)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6,7%</a:t>
                      </a:r>
                    </a:p>
                  </a:txBody>
                  <a:tcPr marL="7086" marR="7086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B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7086" marR="7086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600" b="1" dirty="0"/>
              <a:t>Dynamika produkcji budowlano-montażowej </a:t>
            </a:r>
            <a:r>
              <a:rPr lang="pl-PL" sz="1600" b="1" dirty="0" smtClean="0"/>
              <a:t>2022 </a:t>
            </a:r>
            <a:r>
              <a:rPr lang="pl-PL" sz="1600" b="1" dirty="0"/>
              <a:t>vs </a:t>
            </a:r>
            <a:r>
              <a:rPr lang="pl-PL" sz="1600" b="1" dirty="0" smtClean="0"/>
              <a:t>2021 </a:t>
            </a:r>
          </a:p>
          <a:p>
            <a:r>
              <a:rPr lang="pl-PL" dirty="0" smtClean="0"/>
              <a:t>(</a:t>
            </a:r>
            <a:r>
              <a:rPr lang="pl-PL" dirty="0"/>
              <a:t>dla firm zatrudniających pow. 9 pracowników, </a:t>
            </a:r>
            <a:r>
              <a:rPr lang="pl-PL" dirty="0" smtClean="0"/>
              <a:t>m/m)</a:t>
            </a:r>
          </a:p>
          <a:p>
            <a:r>
              <a:rPr lang="pl-PL" b="1" dirty="0" smtClean="0"/>
              <a:t>Zmiany </a:t>
            </a:r>
            <a:r>
              <a:rPr lang="pl-PL" b="1" dirty="0"/>
              <a:t>nominalne skorygowane o dynamikę cen</a:t>
            </a:r>
            <a:endParaRPr lang="es-ES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  <p:sp>
        <p:nvSpPr>
          <p:cNvPr id="7" name="pole tekstowe 3">
            <a:extLst>
              <a:ext uri="{FF2B5EF4-FFF2-40B4-BE49-F238E27FC236}">
                <a16:creationId xmlns:a16="http://schemas.microsoft.com/office/drawing/2014/main" id="{508A49E4-3A28-47A9-AB7E-323ACA32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309320"/>
            <a:ext cx="7339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200" i="1" dirty="0"/>
              <a:t>Źródło: GUS</a:t>
            </a:r>
          </a:p>
          <a:p>
            <a:pPr eaLnBrk="1" hangingPunct="1"/>
            <a:r>
              <a:rPr lang="pl-PL" altLang="pl-PL" sz="1200" i="1" dirty="0"/>
              <a:t>Dynamika zmian PBM w poszczególnych miesiącach w stosunku do analogicznego miesiąca poprzedniego roku</a:t>
            </a:r>
          </a:p>
        </p:txBody>
      </p:sp>
      <p:graphicFrame>
        <p:nvGraphicFramePr>
          <p:cNvPr id="9" name="Wykres 5">
            <a:extLst>
              <a:ext uri="{FF2B5EF4-FFF2-40B4-BE49-F238E27FC236}">
                <a16:creationId xmlns:a16="http://schemas.microsoft.com/office/drawing/2014/main" id="{9FCEDC59-4134-43C8-B302-0BF6A022B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50851"/>
              </p:ext>
            </p:extLst>
          </p:nvPr>
        </p:nvGraphicFramePr>
        <p:xfrm>
          <a:off x="2029104" y="2462795"/>
          <a:ext cx="5944803" cy="413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8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1400" b="1" dirty="0"/>
              <a:t>Produkcja </a:t>
            </a:r>
            <a:r>
              <a:rPr lang="pl-PL" sz="1400" b="1" dirty="0" smtClean="0"/>
              <a:t>budowlano </a:t>
            </a:r>
            <a:r>
              <a:rPr lang="pl-PL" sz="1400" b="1" dirty="0"/>
              <a:t>– montażowa w Polsce </a:t>
            </a:r>
            <a:r>
              <a:rPr lang="pl-PL" sz="1400" b="1" dirty="0" smtClean="0"/>
              <a:t>2022 </a:t>
            </a:r>
            <a:r>
              <a:rPr lang="pl-PL" sz="1400" b="1" dirty="0"/>
              <a:t>vs </a:t>
            </a:r>
            <a:r>
              <a:rPr lang="pl-PL" sz="1400" b="1" dirty="0" smtClean="0"/>
              <a:t>2021</a:t>
            </a:r>
          </a:p>
          <a:p>
            <a:r>
              <a:rPr lang="pl-PL" sz="1400" dirty="0"/>
              <a:t>Obszar działania ULMA CONSTRUCCION POLSKA S.A. w porównaniu z całym rynkiem budowlanym dla firm zatrudniających &gt;9 </a:t>
            </a:r>
            <a:r>
              <a:rPr lang="pl-PL" sz="1400" dirty="0" smtClean="0"/>
              <a:t>osób, </a:t>
            </a:r>
            <a:r>
              <a:rPr lang="pl-PL" sz="1400" b="1" dirty="0" smtClean="0"/>
              <a:t>wartości nominalne</a:t>
            </a:r>
            <a:endParaRPr lang="pl-PL" sz="1400" b="1" dirty="0"/>
          </a:p>
          <a:p>
            <a:endParaRPr lang="es-ES" sz="14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43483"/>
              </p:ext>
            </p:extLst>
          </p:nvPr>
        </p:nvGraphicFramePr>
        <p:xfrm>
          <a:off x="1562862" y="2820405"/>
          <a:ext cx="6770918" cy="2908300"/>
        </p:xfrm>
        <a:graphic>
          <a:graphicData uri="http://schemas.openxmlformats.org/drawingml/2006/table">
            <a:tbl>
              <a:tblPr/>
              <a:tblGrid>
                <a:gridCol w="4699509">
                  <a:extLst>
                    <a:ext uri="{9D8B030D-6E8A-4147-A177-3AD203B41FA5}">
                      <a16:colId xmlns:a16="http://schemas.microsoft.com/office/drawing/2014/main" val="6079471"/>
                    </a:ext>
                  </a:extLst>
                </a:gridCol>
                <a:gridCol w="659022">
                  <a:extLst>
                    <a:ext uri="{9D8B030D-6E8A-4147-A177-3AD203B41FA5}">
                      <a16:colId xmlns:a16="http://schemas.microsoft.com/office/drawing/2014/main" val="574453371"/>
                    </a:ext>
                  </a:extLst>
                </a:gridCol>
                <a:gridCol w="609716">
                  <a:extLst>
                    <a:ext uri="{9D8B030D-6E8A-4147-A177-3AD203B41FA5}">
                      <a16:colId xmlns:a16="http://schemas.microsoft.com/office/drawing/2014/main" val="510334025"/>
                    </a:ext>
                  </a:extLst>
                </a:gridCol>
                <a:gridCol w="802671">
                  <a:extLst>
                    <a:ext uri="{9D8B030D-6E8A-4147-A177-3AD203B41FA5}">
                      <a16:colId xmlns:a16="http://schemas.microsoft.com/office/drawing/2014/main" val="4207102875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63342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r/r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2230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Mieszkaniowy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28 594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22 985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0248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Niemieszkaniowy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25 154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2726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Mosty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wiadukty,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tunele, estakady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9435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Pozostała część sektora inżynieryjnego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48 391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42 843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50812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Przemysłowy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3856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sektory obsługiwane przez ULMA CONCTRUCCION POLSKA S. A.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85 656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71 229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756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Produkcja budowlano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montażowa (zmiana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nominalna)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144 267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121 524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48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8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84784"/>
            <a:ext cx="7295388" cy="5184576"/>
          </a:xfrm>
        </p:spPr>
        <p:txBody>
          <a:bodyPr/>
          <a:lstStyle/>
          <a:p>
            <a:r>
              <a:rPr lang="pl-PL" dirty="0" smtClean="0"/>
              <a:t>Według </a:t>
            </a:r>
            <a:r>
              <a:rPr lang="pl-PL" dirty="0"/>
              <a:t>wstępnych danych Głównego Urzędu Statystycznego </a:t>
            </a:r>
            <a:r>
              <a:rPr lang="pl-PL" b="1" dirty="0"/>
              <a:t>produkt krajowy brutto (PKB) </a:t>
            </a:r>
            <a:r>
              <a:rPr lang="pl-PL" dirty="0"/>
              <a:t>w 2022 r. był </a:t>
            </a:r>
            <a:r>
              <a:rPr lang="pl-PL" b="1" dirty="0"/>
              <a:t>realnie </a:t>
            </a:r>
            <a:r>
              <a:rPr lang="pl-PL" dirty="0"/>
              <a:t>wyższy o </a:t>
            </a:r>
            <a:r>
              <a:rPr lang="pl-PL" b="1" dirty="0"/>
              <a:t>4,9%</a:t>
            </a:r>
            <a:r>
              <a:rPr lang="pl-PL" dirty="0"/>
              <a:t> w porównaniu z rokiem 2021 (w cenach stałych roku poprzedniego). </a:t>
            </a:r>
            <a:endParaRPr lang="pl-PL" dirty="0" smtClean="0"/>
          </a:p>
          <a:p>
            <a:r>
              <a:rPr lang="pl-PL" dirty="0" smtClean="0"/>
              <a:t>Według </a:t>
            </a:r>
            <a:r>
              <a:rPr lang="pl-PL" dirty="0"/>
              <a:t>danych wstępnych, w pełnych dwunastu miesiącach </a:t>
            </a:r>
            <a:r>
              <a:rPr lang="pl-PL" dirty="0" smtClean="0"/>
              <a:t>roku 2022 </a:t>
            </a:r>
            <a:r>
              <a:rPr lang="pl-PL" b="1" dirty="0"/>
              <a:t>realna</a:t>
            </a:r>
            <a:r>
              <a:rPr lang="pl-PL" dirty="0"/>
              <a:t> dynamika </a:t>
            </a:r>
            <a:r>
              <a:rPr lang="pl-PL" b="1" dirty="0"/>
              <a:t>produkcji </a:t>
            </a:r>
            <a:r>
              <a:rPr lang="pl-PL" b="1" dirty="0" smtClean="0"/>
              <a:t>budowlano-montażowej</a:t>
            </a:r>
            <a:r>
              <a:rPr lang="pl-PL" dirty="0" smtClean="0"/>
              <a:t> </a:t>
            </a:r>
            <a:r>
              <a:rPr lang="pl-PL" dirty="0"/>
              <a:t>wyniosła </a:t>
            </a:r>
            <a:r>
              <a:rPr lang="pl-PL" b="1" dirty="0"/>
              <a:t>6,7</a:t>
            </a:r>
            <a:r>
              <a:rPr lang="pl-PL" b="1" dirty="0" smtClean="0"/>
              <a:t>%.</a:t>
            </a:r>
          </a:p>
          <a:p>
            <a:r>
              <a:rPr lang="pl-PL" dirty="0" smtClean="0"/>
              <a:t>W samym </a:t>
            </a:r>
            <a:r>
              <a:rPr lang="pl-PL" b="1" dirty="0" smtClean="0"/>
              <a:t>grudniu </a:t>
            </a:r>
            <a:r>
              <a:rPr lang="pl-PL" dirty="0" smtClean="0"/>
              <a:t>produkcja </a:t>
            </a:r>
            <a:r>
              <a:rPr lang="pl-PL" dirty="0"/>
              <a:t>budowlano – </a:t>
            </a:r>
            <a:r>
              <a:rPr lang="pl-PL" dirty="0" smtClean="0"/>
              <a:t>montażowa w firmach </a:t>
            </a:r>
            <a:r>
              <a:rPr lang="pl-PL" dirty="0"/>
              <a:t>zatrudniających powyżej 9 pracowników </a:t>
            </a:r>
            <a:r>
              <a:rPr lang="pl-PL" dirty="0" smtClean="0"/>
              <a:t>była </a:t>
            </a:r>
            <a:r>
              <a:rPr lang="pl-PL" dirty="0"/>
              <a:t>niższa o 0,8% w porównaniu z analogicznym okresem 2021 r. (przed rokiem odnotowano wzrost o 3,1</a:t>
            </a:r>
            <a:r>
              <a:rPr lang="pl-PL" b="1" dirty="0"/>
              <a:t>%). Jest to pierwszy od 20 miesięcy spadek tego </a:t>
            </a:r>
            <a:r>
              <a:rPr lang="pl-PL" b="1" dirty="0" smtClean="0"/>
              <a:t>wskaźnika.</a:t>
            </a:r>
          </a:p>
          <a:p>
            <a:r>
              <a:rPr lang="pl-PL" dirty="0"/>
              <a:t>Rok 2022 to czas znaczącego </a:t>
            </a:r>
            <a:r>
              <a:rPr lang="pl-PL" b="1" dirty="0"/>
              <a:t>wzrostu cen </a:t>
            </a:r>
            <a:r>
              <a:rPr lang="pl-PL" dirty="0"/>
              <a:t>i </a:t>
            </a:r>
            <a:r>
              <a:rPr lang="pl-PL" b="1" dirty="0"/>
              <a:t>bardzo wysokiej inflacji</a:t>
            </a:r>
            <a:r>
              <a:rPr lang="pl-PL" dirty="0"/>
              <a:t>. Jak podaje GUS w samym grudniu wyniosła ona </a:t>
            </a:r>
            <a:r>
              <a:rPr lang="pl-PL" b="1" dirty="0"/>
              <a:t>16,6%, </a:t>
            </a:r>
            <a:r>
              <a:rPr lang="pl-PL" dirty="0"/>
              <a:t>a wzrost cen towarów i usług konsumpcyjnych w całym 2022 roku w stosunku do roku poprzedniego wyniósł </a:t>
            </a:r>
            <a:r>
              <a:rPr lang="pl-PL" b="1" dirty="0"/>
              <a:t>14,4</a:t>
            </a:r>
            <a:r>
              <a:rPr lang="pl-PL" b="1" dirty="0" smtClean="0"/>
              <a:t>%.</a:t>
            </a:r>
          </a:p>
          <a:p>
            <a:endParaRPr lang="pl-PL" b="1" dirty="0"/>
          </a:p>
          <a:p>
            <a:r>
              <a:rPr lang="pl-PL" sz="1600" b="1" u="sng" dirty="0" smtClean="0"/>
              <a:t>BUDOWNICTWO MIESZKANIOWE</a:t>
            </a:r>
          </a:p>
          <a:p>
            <a:r>
              <a:rPr lang="pl-PL" dirty="0" smtClean="0"/>
              <a:t>Od </a:t>
            </a:r>
            <a:r>
              <a:rPr lang="pl-PL" dirty="0"/>
              <a:t>wielu miesięcy ma miejsce duży </a:t>
            </a:r>
            <a:r>
              <a:rPr lang="pl-PL" b="1" dirty="0"/>
              <a:t>spadek aktywności inwestorów w budownictwie mieszkaniowym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/>
              <a:t>W grudniu </a:t>
            </a:r>
            <a:r>
              <a:rPr lang="pl-PL" dirty="0" smtClean="0"/>
              <a:t>odnotowano </a:t>
            </a:r>
            <a:r>
              <a:rPr lang="pl-PL" dirty="0"/>
              <a:t>blisko </a:t>
            </a:r>
            <a:r>
              <a:rPr lang="pl-PL" b="1" dirty="0"/>
              <a:t>40% spadek </a:t>
            </a:r>
            <a:r>
              <a:rPr lang="pl-PL" dirty="0"/>
              <a:t>r/r w obszarze </a:t>
            </a:r>
            <a:r>
              <a:rPr lang="pl-PL" b="1" dirty="0"/>
              <a:t>pozwoleń na budowę </a:t>
            </a:r>
            <a:r>
              <a:rPr lang="pl-PL" dirty="0" smtClean="0"/>
              <a:t>oraz </a:t>
            </a:r>
            <a:r>
              <a:rPr lang="pl-PL" dirty="0"/>
              <a:t>ponad 43% </a:t>
            </a:r>
            <a:r>
              <a:rPr lang="pl-PL" b="1" dirty="0" smtClean="0"/>
              <a:t>spadek </a:t>
            </a:r>
            <a:r>
              <a:rPr lang="pl-PL" b="1" dirty="0"/>
              <a:t>liczby lokali, których budowę </a:t>
            </a:r>
            <a:r>
              <a:rPr lang="pl-PL" b="1" dirty="0" smtClean="0"/>
              <a:t>rozpoczęto.</a:t>
            </a:r>
          </a:p>
          <a:p>
            <a:r>
              <a:rPr lang="pl-PL" dirty="0"/>
              <a:t>W całym 2022 roku obserwowaliśmy kilkudziesięcioprocentowe spadki w obszarze </a:t>
            </a:r>
            <a:r>
              <a:rPr lang="pl-PL" b="1" dirty="0"/>
              <a:t>kredytów mieszkaniowych</a:t>
            </a:r>
            <a:r>
              <a:rPr lang="pl-PL" dirty="0"/>
              <a:t>, zarówno jeśli chodzi o ich wartość, jak i liczbę. W grudniu utrzymała się głęboka korekta tego wskaźnika (spadek o </a:t>
            </a:r>
            <a:r>
              <a:rPr lang="pl-PL" b="1" dirty="0"/>
              <a:t>72,6%</a:t>
            </a:r>
            <a:r>
              <a:rPr lang="pl-PL" dirty="0"/>
              <a:t> r/r jeśli chodzi o </a:t>
            </a:r>
            <a:r>
              <a:rPr lang="pl-PL" b="1" dirty="0"/>
              <a:t>wartość </a:t>
            </a:r>
            <a:r>
              <a:rPr lang="pl-PL" dirty="0"/>
              <a:t>kredytów oraz o </a:t>
            </a:r>
            <a:r>
              <a:rPr lang="pl-PL" b="1" dirty="0"/>
              <a:t>70,6%</a:t>
            </a:r>
            <a:r>
              <a:rPr lang="pl-PL" dirty="0"/>
              <a:t> w przypadku </a:t>
            </a:r>
            <a:r>
              <a:rPr lang="pl-PL" b="1" dirty="0"/>
              <a:t>liczby</a:t>
            </a:r>
            <a:r>
              <a:rPr lang="pl-PL" dirty="0"/>
              <a:t> kredytów</a:t>
            </a:r>
            <a:r>
              <a:rPr lang="pl-PL" dirty="0" smtClean="0"/>
              <a:t>).</a:t>
            </a:r>
          </a:p>
          <a:p>
            <a:r>
              <a:rPr lang="pl-PL" b="1" dirty="0"/>
              <a:t>Produkcja budowlano-montażowa </a:t>
            </a:r>
            <a:r>
              <a:rPr lang="pl-PL" dirty="0"/>
              <a:t>(wśród firm zatrudniających powyżej 9 pracowników) w 2022 roku wzrosła </a:t>
            </a:r>
            <a:r>
              <a:rPr lang="pl-PL" b="1" dirty="0"/>
              <a:t>nominalnie</a:t>
            </a:r>
            <a:r>
              <a:rPr lang="pl-PL" dirty="0"/>
              <a:t> o </a:t>
            </a:r>
            <a:r>
              <a:rPr lang="pl-PL" b="1" dirty="0"/>
              <a:t>24,4%</a:t>
            </a:r>
            <a:r>
              <a:rPr lang="pl-PL" dirty="0"/>
              <a:t>, wobec </a:t>
            </a:r>
            <a:r>
              <a:rPr lang="pl-PL" b="1" dirty="0"/>
              <a:t>33%</a:t>
            </a:r>
            <a:r>
              <a:rPr lang="pl-PL" dirty="0"/>
              <a:t> po pierwszych trzech kwartałach roku. Za dużą część zwyżki odpowiadał nadal wzrost kosztów wykonawstwa.</a:t>
            </a:r>
            <a:endParaRPr lang="pl-PL" sz="1600" b="1" u="sng" dirty="0"/>
          </a:p>
          <a:p>
            <a:pPr marL="0" indent="0">
              <a:buNone/>
            </a:pPr>
            <a:endParaRPr lang="pl-PL" dirty="0"/>
          </a:p>
          <a:p>
            <a:endParaRPr lang="pl-PL" sz="1400" dirty="0" smtClean="0"/>
          </a:p>
          <a:p>
            <a:endParaRPr lang="pl-PL" dirty="0" smtClean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862" y="1462910"/>
            <a:ext cx="7295388" cy="5395090"/>
          </a:xfrm>
        </p:spPr>
        <p:txBody>
          <a:bodyPr/>
          <a:lstStyle/>
          <a:p>
            <a:r>
              <a:rPr lang="pl-PL" sz="1600" b="1" u="sng" dirty="0" smtClean="0"/>
              <a:t>BUDOWNICTWO NIEMIESZKANIOWE</a:t>
            </a:r>
          </a:p>
          <a:p>
            <a:r>
              <a:rPr lang="pl-PL" b="1" dirty="0" smtClean="0"/>
              <a:t>Nominalny </a:t>
            </a:r>
            <a:r>
              <a:rPr lang="pl-PL" b="1" dirty="0"/>
              <a:t>wzrost </a:t>
            </a:r>
            <a:r>
              <a:rPr lang="pl-PL" b="1" dirty="0" smtClean="0"/>
              <a:t>produkcji budowlano – montażowej </a:t>
            </a:r>
            <a:r>
              <a:rPr lang="pl-PL" dirty="0" smtClean="0"/>
              <a:t>w tym segmencie </a:t>
            </a:r>
            <a:r>
              <a:rPr lang="pl-PL" dirty="0"/>
              <a:t>wyniósł blisko </a:t>
            </a:r>
            <a:r>
              <a:rPr lang="pl-PL" b="1" dirty="0"/>
              <a:t>15%</a:t>
            </a:r>
            <a:r>
              <a:rPr lang="pl-PL" dirty="0"/>
              <a:t>, jednak należy pamiętać ż w ujęciu realnym, po uwzględnieniu np. inflacji, oznacza to wzrost jednocyfrowy</a:t>
            </a:r>
            <a:r>
              <a:rPr lang="pl-PL" dirty="0" smtClean="0"/>
              <a:t>.</a:t>
            </a:r>
          </a:p>
          <a:p>
            <a:r>
              <a:rPr lang="pl-PL" dirty="0"/>
              <a:t>Spośród znaczących </a:t>
            </a:r>
            <a:r>
              <a:rPr lang="pl-PL" b="1" dirty="0" err="1"/>
              <a:t>podsegmentów</a:t>
            </a:r>
            <a:r>
              <a:rPr lang="pl-PL" b="1" dirty="0"/>
              <a:t> </a:t>
            </a:r>
            <a:r>
              <a:rPr lang="pl-PL" b="1" dirty="0" err="1"/>
              <a:t>niemieszkaniowych</a:t>
            </a:r>
            <a:r>
              <a:rPr lang="pl-PL" dirty="0"/>
              <a:t>, w 2022 r. nominalne wzrosty odnotowano w segmencie </a:t>
            </a:r>
            <a:r>
              <a:rPr lang="pl-PL" b="1" dirty="0"/>
              <a:t>budynków handlowo-usługowych </a:t>
            </a:r>
            <a:r>
              <a:rPr lang="pl-PL" dirty="0"/>
              <a:t>(o 33% r/r) oraz w przypadku </a:t>
            </a:r>
            <a:r>
              <a:rPr lang="pl-PL" b="1" dirty="0"/>
              <a:t>budynków publicznych </a:t>
            </a:r>
            <a:r>
              <a:rPr lang="pl-PL" dirty="0"/>
              <a:t>(13,4%). </a:t>
            </a:r>
            <a:endParaRPr lang="pl-PL" dirty="0" smtClean="0"/>
          </a:p>
          <a:p>
            <a:r>
              <a:rPr lang="pl-PL" dirty="0" smtClean="0"/>
              <a:t>Pomimo </a:t>
            </a:r>
            <a:r>
              <a:rPr lang="pl-PL" dirty="0"/>
              <a:t>rosnących cen, nominalne </a:t>
            </a:r>
            <a:r>
              <a:rPr lang="pl-PL" b="1" dirty="0"/>
              <a:t>spadki</a:t>
            </a:r>
            <a:r>
              <a:rPr lang="pl-PL" dirty="0"/>
              <a:t> odnotowano natomiast w przypadku </a:t>
            </a:r>
            <a:r>
              <a:rPr lang="pl-PL" b="1" dirty="0"/>
              <a:t>budynków transportu i łączności </a:t>
            </a:r>
            <a:r>
              <a:rPr lang="pl-PL" dirty="0"/>
              <a:t>(-11,8% r/r), </a:t>
            </a:r>
            <a:r>
              <a:rPr lang="pl-PL" b="1" dirty="0"/>
              <a:t>sportowych i rekreacyjnych </a:t>
            </a:r>
            <a:r>
              <a:rPr lang="pl-PL" dirty="0"/>
              <a:t>(-21,6% r/r) i </a:t>
            </a:r>
            <a:r>
              <a:rPr lang="pl-PL" b="1" dirty="0"/>
              <a:t>hotelowych</a:t>
            </a:r>
            <a:r>
              <a:rPr lang="pl-PL" dirty="0"/>
              <a:t> (-3,6% r/r). </a:t>
            </a:r>
            <a:endParaRPr lang="pl-PL" dirty="0" smtClean="0"/>
          </a:p>
          <a:p>
            <a:pPr marL="0" indent="0">
              <a:buNone/>
            </a:pPr>
            <a:endParaRPr lang="pl-PL" sz="1400" dirty="0"/>
          </a:p>
          <a:p>
            <a:r>
              <a:rPr lang="pl-PL" sz="1600" b="1" u="sng" dirty="0" smtClean="0"/>
              <a:t>BUDOWNICTWO INŻYNIERYJNE</a:t>
            </a:r>
          </a:p>
          <a:p>
            <a:r>
              <a:rPr lang="pl-PL" dirty="0"/>
              <a:t> </a:t>
            </a:r>
            <a:r>
              <a:rPr lang="pl-PL" dirty="0" smtClean="0"/>
              <a:t>Według wstępnych danych cały sektor inżynieryjny w 2022 r. rósł </a:t>
            </a:r>
            <a:r>
              <a:rPr lang="pl-PL" b="1" dirty="0" smtClean="0"/>
              <a:t>nominalnie</a:t>
            </a:r>
            <a:r>
              <a:rPr lang="pl-PL" dirty="0" smtClean="0"/>
              <a:t> o </a:t>
            </a:r>
            <a:r>
              <a:rPr lang="pl-PL" b="1" dirty="0" smtClean="0"/>
              <a:t>16,1% r/r. </a:t>
            </a:r>
            <a:r>
              <a:rPr lang="pl-PL" dirty="0" smtClean="0"/>
              <a:t>Uwzględniając </a:t>
            </a:r>
            <a:r>
              <a:rPr lang="pl-PL" dirty="0"/>
              <a:t>jednak stopę inflacji w budownictwie, oznacza to </a:t>
            </a:r>
            <a:r>
              <a:rPr lang="pl-PL" b="1" dirty="0"/>
              <a:t>dynamikę realną w okolicach 0</a:t>
            </a:r>
            <a:r>
              <a:rPr lang="pl-PL" b="1" dirty="0" smtClean="0"/>
              <a:t>%.</a:t>
            </a:r>
          </a:p>
          <a:p>
            <a:r>
              <a:rPr lang="pl-PL" dirty="0"/>
              <a:t>W całym 2022 r. motorem napędowym inżynierii był </a:t>
            </a:r>
            <a:r>
              <a:rPr lang="pl-PL" b="1" dirty="0"/>
              <a:t>segment drogowy </a:t>
            </a:r>
            <a:r>
              <a:rPr lang="pl-PL" dirty="0"/>
              <a:t>(wzrost </a:t>
            </a:r>
            <a:r>
              <a:rPr lang="pl-PL" dirty="0" smtClean="0"/>
              <a:t>nominalny o </a:t>
            </a:r>
            <a:r>
              <a:rPr lang="pl-PL" dirty="0"/>
              <a:t>20.6% r/r) oraz najważniejszy z punktu widzenia Spółki segment obejmujący </a:t>
            </a:r>
            <a:r>
              <a:rPr lang="pl-PL" b="1" dirty="0"/>
              <a:t>budowę mostów, wiaduktów, estakad i tuneli </a:t>
            </a:r>
            <a:r>
              <a:rPr lang="pl-PL" dirty="0"/>
              <a:t>(wzrost </a:t>
            </a:r>
            <a:r>
              <a:rPr lang="pl-PL" dirty="0" smtClean="0"/>
              <a:t>nominalny o </a:t>
            </a:r>
            <a:r>
              <a:rPr lang="pl-PL" dirty="0"/>
              <a:t>21,3% r/r). </a:t>
            </a:r>
            <a:endParaRPr lang="pl-PL" b="1" dirty="0" smtClean="0"/>
          </a:p>
          <a:p>
            <a:r>
              <a:rPr lang="pl-PL" dirty="0"/>
              <a:t>W grudniu w obszarze budowy dróg ekspresowych i autostrad </a:t>
            </a:r>
            <a:r>
              <a:rPr lang="pl-PL" b="1" dirty="0"/>
              <a:t>ogłoszono przetargi </a:t>
            </a:r>
            <a:r>
              <a:rPr lang="pl-PL" dirty="0"/>
              <a:t>na odcinki o łącznej długości 73 km (co jest najlepszym wynikiem od dwóch lat), natomiast </a:t>
            </a:r>
            <a:r>
              <a:rPr lang="pl-PL" b="1" dirty="0"/>
              <a:t>nie zakontraktowano żadnych nowych odcinków</a:t>
            </a:r>
            <a:r>
              <a:rPr lang="pl-PL" b="1" dirty="0" smtClean="0"/>
              <a:t>.</a:t>
            </a:r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stuaren leku-marka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endParaRPr lang="es-ES" dirty="0"/>
          </a:p>
        </p:txBody>
      </p:sp>
      <p:sp>
        <p:nvSpPr>
          <p:cNvPr id="6" name="Testuaren leku-marka 5"/>
          <p:cNvSpPr>
            <a:spLocks noGrp="1"/>
          </p:cNvSpPr>
          <p:nvPr>
            <p:ph type="body" sz="quarter" idx="19"/>
          </p:nvPr>
        </p:nvSpPr>
        <p:spPr>
          <a:xfrm>
            <a:off x="1562922" y="1412776"/>
            <a:ext cx="7295388" cy="4961122"/>
          </a:xfrm>
        </p:spPr>
        <p:txBody>
          <a:bodyPr/>
          <a:lstStyle/>
          <a:p>
            <a:r>
              <a:rPr lang="pl-PL" sz="1600" dirty="0"/>
              <a:t>Struktura przychodów ULMA wg sektorów</a:t>
            </a:r>
            <a:endParaRPr lang="es-ES" sz="1600" dirty="0"/>
          </a:p>
        </p:txBody>
      </p:sp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budowlany w Polsce w </a:t>
            </a:r>
            <a:r>
              <a:rPr lang="pl-PL" dirty="0" smtClean="0"/>
              <a:t>2022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es-ES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63377"/>
              </p:ext>
            </p:extLst>
          </p:nvPr>
        </p:nvGraphicFramePr>
        <p:xfrm>
          <a:off x="5460369" y="2750513"/>
          <a:ext cx="3528392" cy="255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866995"/>
              </p:ext>
            </p:extLst>
          </p:nvPr>
        </p:nvGraphicFramePr>
        <p:xfrm>
          <a:off x="4918146" y="2820403"/>
          <a:ext cx="4070615" cy="248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6550361" y="5365873"/>
            <a:ext cx="2438400" cy="35718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sz="1200" dirty="0" smtClean="0"/>
              <a:t>Łącznie kubatura 54% </a:t>
            </a:r>
            <a:endParaRPr lang="es-ES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213208"/>
              </p:ext>
            </p:extLst>
          </p:nvPr>
        </p:nvGraphicFramePr>
        <p:xfrm>
          <a:off x="1216716" y="2750513"/>
          <a:ext cx="3937905" cy="266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ymbol zastępczy tekstu 9"/>
          <p:cNvSpPr>
            <a:spLocks noGrp="1"/>
          </p:cNvSpPr>
          <p:nvPr>
            <p:ph type="body" sz="quarter" idx="4294967295"/>
          </p:nvPr>
        </p:nvSpPr>
        <p:spPr>
          <a:xfrm>
            <a:off x="2339752" y="5365873"/>
            <a:ext cx="2438400" cy="35718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sz="1200" dirty="0" smtClean="0"/>
              <a:t>Łącznie kubatura 62% </a:t>
            </a:r>
            <a:endParaRPr lang="es-ES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53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ULMA_ES_LQ">
  <a:themeElements>
    <a:clrScheme name="Aurkezpe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Aurkezpen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654AB2DA-D058-4D9E-BF0A-E3034E6D3E36}" vid="{FA6728C7-3596-41F5-81AC-7261C41B66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F40F9F55F556439FFEF4A7F1F404E6" ma:contentTypeVersion="2" ma:contentTypeDescription="Crear nuevo documento." ma:contentTypeScope="" ma:versionID="f2f5be6775a54bf29108f6fbc30862d5">
  <xsd:schema xmlns:xsd="http://www.w3.org/2001/XMLSchema" xmlns:p="http://schemas.microsoft.com/office/2006/metadata/properties" xmlns:ns2="b9b89ec9-4191-4322-9300-46e59b3c0a68" targetNamespace="http://schemas.microsoft.com/office/2006/metadata/properties" ma:root="true" ma:fieldsID="1ada126c280e1408954774e1a9e0cceb" ns2:_="">
    <xsd:import namespace="b9b89ec9-4191-4322-9300-46e59b3c0a68"/>
    <xsd:element name="properties">
      <xsd:complexType>
        <xsd:sequence>
          <xsd:element name="documentManagement">
            <xsd:complexType>
              <xsd:all>
                <xsd:element ref="ns2:Idioma" minOccurs="0"/>
                <xsd:element ref="ns2:Tipo_x0020_aplica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9b89ec9-4191-4322-9300-46e59b3c0a68" elementFormDefault="qualified">
    <xsd:import namespace="http://schemas.microsoft.com/office/2006/documentManagement/types"/>
    <xsd:element name="Idioma" ma:index="8" nillable="true" ma:displayName="Idioma" ma:format="Dropdown" ma:internalName="Idioma">
      <xsd:simpleType>
        <xsd:restriction base="dms:Choice">
          <xsd:enumeration value="Español"/>
          <xsd:enumeration value="Inglés"/>
          <xsd:enumeration value="Alemán"/>
          <xsd:enumeration value="Brasileño"/>
          <xsd:enumeration value="Francés"/>
          <xsd:enumeration value="Polaco"/>
          <xsd:enumeration value="Ruso"/>
          <xsd:enumeration value="Euskera"/>
        </xsd:restriction>
      </xsd:simpleType>
    </xsd:element>
    <xsd:element name="Tipo_x0020_aplicaci_x00f3_n" ma:index="9" nillable="true" ma:displayName="Tipo aplicación" ma:default="PowerPoint" ma:format="Dropdown" ma:internalName="Tipo_x0020_aplicaci_x00f3_n">
      <xsd:simpleType>
        <xsd:restriction base="dms:Choice">
          <xsd:enumeration value="PowerPoint"/>
          <xsd:enumeration value="Wo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Idioma xmlns="b9b89ec9-4191-4322-9300-46e59b3c0a68">Español</Idioma>
    <Tipo_x0020_aplicaci_x00f3_n xmlns="b9b89ec9-4191-4322-9300-46e59b3c0a68">PowerPoint</Tipo_x0020_aplicaci_x00f3_n>
  </documentManagement>
</p:properties>
</file>

<file path=customXml/itemProps1.xml><?xml version="1.0" encoding="utf-8"?>
<ds:datastoreItem xmlns:ds="http://schemas.openxmlformats.org/officeDocument/2006/customXml" ds:itemID="{E32B61B2-B084-481C-BA3F-4C4E989DCE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D2799A-2616-4588-885B-53586AC7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b89ec9-4191-4322-9300-46e59b3c0a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1F6368B-F2DC-4B8D-9504-F9A3CD9A121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b9b89ec9-4191-4322-9300-46e59b3c0a68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ULMA_SZABLON PREZENTACJI POWERPOINT</Template>
  <TotalTime>4141</TotalTime>
  <Words>2296</Words>
  <Application>Microsoft Office PowerPoint</Application>
  <PresentationFormat>Pokaz na ekranie (4:3)</PresentationFormat>
  <Paragraphs>246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Open Sans</vt:lpstr>
      <vt:lpstr>Symbol</vt:lpstr>
      <vt:lpstr>Wingdings</vt:lpstr>
      <vt:lpstr>Plantilla PPT ULMA_ES_LQ</vt:lpstr>
      <vt:lpstr>Prezentacja programu PowerPoint</vt:lpstr>
      <vt:lpstr>Prezentacja programu PowerPoint</vt:lpstr>
      <vt:lpstr>Prezentacja programu PowerPoint</vt:lpstr>
      <vt:lpstr>Rynek budowlany w Polsce w 2022 r.</vt:lpstr>
      <vt:lpstr>Rynek budowlany w Polsce w 2022 r.</vt:lpstr>
      <vt:lpstr>Rynek budowlany w Polsce w 2022 r.</vt:lpstr>
      <vt:lpstr>Rynek budowlany w Polsce w 2022 r.</vt:lpstr>
      <vt:lpstr>Rynek budowlany w Polsce w 2022 r.</vt:lpstr>
      <vt:lpstr>Rynek budowlany w Polsce w 2022 r.</vt:lpstr>
      <vt:lpstr>Prezentacja programu PowerPoint</vt:lpstr>
      <vt:lpstr>Najważniejsze projekty realizowane w 2022 r.</vt:lpstr>
      <vt:lpstr>Najważniejsze projekty realizowane w 2022 r.</vt:lpstr>
      <vt:lpstr>Najważniejsze projekty realizowane w 2022 r.</vt:lpstr>
      <vt:lpstr>Najważniejsze projekty realizowane w 2022 r.</vt:lpstr>
      <vt:lpstr>Najważniejsze projekty zrealizowane w 2022 r.</vt:lpstr>
      <vt:lpstr>Najważniejsze projekty realizowane w 2022 r.</vt:lpstr>
      <vt:lpstr>Prezentacja programu PowerPoint</vt:lpstr>
      <vt:lpstr>Najważniejsze projekty realizowane w 2023 r.</vt:lpstr>
      <vt:lpstr>Prezentacja programu PowerPoint</vt:lpstr>
      <vt:lpstr>Perspektywy rynku budowlanego w Polsce</vt:lpstr>
      <vt:lpstr>Perspektywy rynku budowlanego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Chudzyńska</dc:creator>
  <cp:lastModifiedBy>Andrzej Sterczyński</cp:lastModifiedBy>
  <cp:revision>80</cp:revision>
  <cp:lastPrinted>2023-04-18T15:57:34Z</cp:lastPrinted>
  <dcterms:created xsi:type="dcterms:W3CDTF">2022-03-10T07:02:37Z</dcterms:created>
  <dcterms:modified xsi:type="dcterms:W3CDTF">2023-04-18T15:57:44Z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0x010100F3F40F9F55F556439FFEF4A7F1F404E6</vt:lpwstr>
  </property>
</Properties>
</file>