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0" r:id="rId2"/>
    <p:sldMasterId id="2147483689" r:id="rId3"/>
  </p:sldMasterIdLst>
  <p:notesMasterIdLst>
    <p:notesMasterId r:id="rId39"/>
  </p:notesMasterIdLst>
  <p:handoutMasterIdLst>
    <p:handoutMasterId r:id="rId40"/>
  </p:handoutMasterIdLst>
  <p:sldIdLst>
    <p:sldId id="317" r:id="rId4"/>
    <p:sldId id="347" r:id="rId5"/>
    <p:sldId id="355" r:id="rId6"/>
    <p:sldId id="356" r:id="rId7"/>
    <p:sldId id="357" r:id="rId8"/>
    <p:sldId id="371" r:id="rId9"/>
    <p:sldId id="358" r:id="rId10"/>
    <p:sldId id="372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88" r:id="rId22"/>
    <p:sldId id="389" r:id="rId23"/>
    <p:sldId id="369" r:id="rId24"/>
    <p:sldId id="376" r:id="rId25"/>
    <p:sldId id="370" r:id="rId26"/>
    <p:sldId id="343" r:id="rId27"/>
    <p:sldId id="344" r:id="rId28"/>
    <p:sldId id="373" r:id="rId29"/>
    <p:sldId id="374" r:id="rId30"/>
    <p:sldId id="346" r:id="rId31"/>
    <p:sldId id="354" r:id="rId32"/>
    <p:sldId id="382" r:id="rId33"/>
    <p:sldId id="383" r:id="rId34"/>
    <p:sldId id="386" r:id="rId35"/>
    <p:sldId id="384" r:id="rId36"/>
    <p:sldId id="385" r:id="rId37"/>
    <p:sldId id="387" r:id="rId38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CF"/>
    <a:srgbClr val="FEFEBA"/>
    <a:srgbClr val="FFCC00"/>
    <a:srgbClr val="EBE79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906" autoAdjust="0"/>
  </p:normalViewPr>
  <p:slideViewPr>
    <p:cSldViewPr>
      <p:cViewPr varScale="1">
        <p:scale>
          <a:sx n="111" d="100"/>
          <a:sy n="111" d="100"/>
        </p:scale>
        <p:origin x="-1578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9FF1F1-57F1-4C69-B19E-3C591CDEF213}" type="datetimeFigureOut">
              <a:rPr lang="pl-PL"/>
              <a:pPr>
                <a:defRPr/>
              </a:pPr>
              <a:t>11.04.2018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603D758-B52F-4AF4-8944-859A649DB4B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25558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D9209F-F18C-43E7-AA47-9DD69195D125}" type="datetimeFigureOut">
              <a:rPr lang="pl-PL"/>
              <a:pPr>
                <a:defRPr/>
              </a:pPr>
              <a:t>11.04.2018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C6E99D-4F23-4ED5-A486-A1ED78E1AA9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78661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24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5DFAF7B-AFB7-47B1-8F2C-86D5E25FEF47}" type="slidenum">
              <a:rPr lang="pl-PL" altLang="pl-PL" smtClean="0"/>
              <a:pPr/>
              <a:t>3</a:t>
            </a:fld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ormigon-color-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0 Rectángulo"/>
          <p:cNvSpPr/>
          <p:nvPr userDrawn="1"/>
        </p:nvSpPr>
        <p:spPr>
          <a:xfrm>
            <a:off x="1214438" y="642938"/>
            <a:ext cx="6643687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" name="24 Imagen" descr="Portada-07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575300"/>
            <a:ext cx="20478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1 Forma libre"/>
          <p:cNvSpPr/>
          <p:nvPr userDrawn="1"/>
        </p:nvSpPr>
        <p:spPr>
          <a:xfrm>
            <a:off x="0" y="0"/>
            <a:ext cx="2317750" cy="3448050"/>
          </a:xfrm>
          <a:custGeom>
            <a:avLst/>
            <a:gdLst>
              <a:gd name="connsiteX0" fmla="*/ 2247900 w 2324100"/>
              <a:gd name="connsiteY0" fmla="*/ 0 h 3448050"/>
              <a:gd name="connsiteX1" fmla="*/ 2324100 w 2324100"/>
              <a:gd name="connsiteY1" fmla="*/ 0 h 3448050"/>
              <a:gd name="connsiteX2" fmla="*/ 0 w 2324100"/>
              <a:gd name="connsiteY2" fmla="*/ 3448050 h 3448050"/>
              <a:gd name="connsiteX3" fmla="*/ 0 w 2324100"/>
              <a:gd name="connsiteY3" fmla="*/ 3346450 h 3448050"/>
              <a:gd name="connsiteX4" fmla="*/ 2247900 w 2324100"/>
              <a:gd name="connsiteY4" fmla="*/ 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3448050">
                <a:moveTo>
                  <a:pt x="2247900" y="0"/>
                </a:moveTo>
                <a:lnTo>
                  <a:pt x="2324100" y="0"/>
                </a:lnTo>
                <a:lnTo>
                  <a:pt x="0" y="3448050"/>
                </a:lnTo>
                <a:lnTo>
                  <a:pt x="0" y="3346450"/>
                </a:lnTo>
                <a:lnTo>
                  <a:pt x="224790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22 Forma libre"/>
          <p:cNvSpPr/>
          <p:nvPr userDrawn="1"/>
        </p:nvSpPr>
        <p:spPr>
          <a:xfrm>
            <a:off x="571500" y="0"/>
            <a:ext cx="1893888" cy="6854825"/>
          </a:xfrm>
          <a:custGeom>
            <a:avLst/>
            <a:gdLst>
              <a:gd name="connsiteX0" fmla="*/ 1843430 w 1894636"/>
              <a:gd name="connsiteY0" fmla="*/ 0 h 6854342"/>
              <a:gd name="connsiteX1" fmla="*/ 1894636 w 1894636"/>
              <a:gd name="connsiteY1" fmla="*/ 0 h 6854342"/>
              <a:gd name="connsiteX2" fmla="*/ 58521 w 1894636"/>
              <a:gd name="connsiteY2" fmla="*/ 6854342 h 6854342"/>
              <a:gd name="connsiteX3" fmla="*/ 0 w 1894636"/>
              <a:gd name="connsiteY3" fmla="*/ 6854342 h 6854342"/>
              <a:gd name="connsiteX4" fmla="*/ 1843430 w 1894636"/>
              <a:gd name="connsiteY4" fmla="*/ 0 h 68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636" h="6854342">
                <a:moveTo>
                  <a:pt x="1843430" y="0"/>
                </a:moveTo>
                <a:lnTo>
                  <a:pt x="1894636" y="0"/>
                </a:lnTo>
                <a:lnTo>
                  <a:pt x="58521" y="6854342"/>
                </a:lnTo>
                <a:lnTo>
                  <a:pt x="0" y="6854342"/>
                </a:lnTo>
                <a:lnTo>
                  <a:pt x="184343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25 Forma libre"/>
          <p:cNvSpPr/>
          <p:nvPr userDrawn="1"/>
        </p:nvSpPr>
        <p:spPr>
          <a:xfrm>
            <a:off x="0" y="1711325"/>
            <a:ext cx="1104900" cy="5157788"/>
          </a:xfrm>
          <a:custGeom>
            <a:avLst/>
            <a:gdLst>
              <a:gd name="connsiteX0" fmla="*/ 0 w 1111910"/>
              <a:gd name="connsiteY0" fmla="*/ 0 h 5157216"/>
              <a:gd name="connsiteX1" fmla="*/ 0 w 1111910"/>
              <a:gd name="connsiteY1" fmla="*/ 277977 h 5157216"/>
              <a:gd name="connsiteX2" fmla="*/ 1053389 w 1111910"/>
              <a:gd name="connsiteY2" fmla="*/ 5157216 h 5157216"/>
              <a:gd name="connsiteX3" fmla="*/ 1111910 w 1111910"/>
              <a:gd name="connsiteY3" fmla="*/ 5149901 h 5157216"/>
              <a:gd name="connsiteX4" fmla="*/ 0 w 1111910"/>
              <a:gd name="connsiteY4" fmla="*/ 0 h 515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10" h="5157216">
                <a:moveTo>
                  <a:pt x="0" y="0"/>
                </a:moveTo>
                <a:lnTo>
                  <a:pt x="0" y="277977"/>
                </a:lnTo>
                <a:lnTo>
                  <a:pt x="1053389" y="5157216"/>
                </a:lnTo>
                <a:lnTo>
                  <a:pt x="1111910" y="514990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10"/>
          </p:nvPr>
        </p:nvSpPr>
        <p:spPr>
          <a:xfrm>
            <a:off x="2143125" y="2428875"/>
            <a:ext cx="6500813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6275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+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 descr="hormigon-color-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0 Rectángulo"/>
          <p:cNvSpPr/>
          <p:nvPr userDrawn="1"/>
        </p:nvSpPr>
        <p:spPr>
          <a:xfrm>
            <a:off x="1214438" y="642938"/>
            <a:ext cx="6643687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7 Forma libre"/>
          <p:cNvSpPr/>
          <p:nvPr userDrawn="1"/>
        </p:nvSpPr>
        <p:spPr>
          <a:xfrm>
            <a:off x="1214438" y="0"/>
            <a:ext cx="1514475" cy="6869113"/>
          </a:xfrm>
          <a:custGeom>
            <a:avLst/>
            <a:gdLst>
              <a:gd name="connsiteX0" fmla="*/ 0 w 1514247"/>
              <a:gd name="connsiteY0" fmla="*/ 0 h 6861658"/>
              <a:gd name="connsiteX1" fmla="*/ 51207 w 1514247"/>
              <a:gd name="connsiteY1" fmla="*/ 0 h 6861658"/>
              <a:gd name="connsiteX2" fmla="*/ 1514247 w 1514247"/>
              <a:gd name="connsiteY2" fmla="*/ 6861658 h 6861658"/>
              <a:gd name="connsiteX3" fmla="*/ 1463040 w 1514247"/>
              <a:gd name="connsiteY3" fmla="*/ 6861658 h 6861658"/>
              <a:gd name="connsiteX4" fmla="*/ 0 w 1514247"/>
              <a:gd name="connsiteY4" fmla="*/ 0 h 686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47" h="6861658">
                <a:moveTo>
                  <a:pt x="0" y="0"/>
                </a:moveTo>
                <a:lnTo>
                  <a:pt x="51207" y="0"/>
                </a:lnTo>
                <a:lnTo>
                  <a:pt x="1514247" y="6861658"/>
                </a:lnTo>
                <a:lnTo>
                  <a:pt x="1463040" y="686165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8 Forma libre"/>
          <p:cNvSpPr/>
          <p:nvPr userDrawn="1"/>
        </p:nvSpPr>
        <p:spPr>
          <a:xfrm>
            <a:off x="0" y="0"/>
            <a:ext cx="468313" cy="1747838"/>
          </a:xfrm>
          <a:custGeom>
            <a:avLst/>
            <a:gdLst>
              <a:gd name="connsiteX0" fmla="*/ 424281 w 475488"/>
              <a:gd name="connsiteY0" fmla="*/ 0 h 1741018"/>
              <a:gd name="connsiteX1" fmla="*/ 475488 w 475488"/>
              <a:gd name="connsiteY1" fmla="*/ 0 h 1741018"/>
              <a:gd name="connsiteX2" fmla="*/ 0 w 475488"/>
              <a:gd name="connsiteY2" fmla="*/ 1741018 h 1741018"/>
              <a:gd name="connsiteX3" fmla="*/ 0 w 475488"/>
              <a:gd name="connsiteY3" fmla="*/ 1514247 h 1741018"/>
              <a:gd name="connsiteX4" fmla="*/ 424281 w 475488"/>
              <a:gd name="connsiteY4" fmla="*/ 0 h 174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" h="1741018">
                <a:moveTo>
                  <a:pt x="424281" y="0"/>
                </a:moveTo>
                <a:lnTo>
                  <a:pt x="475488" y="0"/>
                </a:lnTo>
                <a:lnTo>
                  <a:pt x="0" y="1741018"/>
                </a:lnTo>
                <a:lnTo>
                  <a:pt x="0" y="1514247"/>
                </a:lnTo>
                <a:lnTo>
                  <a:pt x="42428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0"/>
          </p:nvPr>
        </p:nvSpPr>
        <p:spPr>
          <a:xfrm>
            <a:off x="1928813" y="1857375"/>
            <a:ext cx="6429375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9 Marcador de texto"/>
          <p:cNvSpPr>
            <a:spLocks noGrp="1"/>
          </p:cNvSpPr>
          <p:nvPr>
            <p:ph type="body" sz="quarter" idx="11"/>
          </p:nvPr>
        </p:nvSpPr>
        <p:spPr>
          <a:xfrm>
            <a:off x="7929593" y="6286500"/>
            <a:ext cx="928687" cy="214313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8525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2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5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7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8" name="16 Marcador de texto"/>
          <p:cNvSpPr>
            <a:spLocks noGrp="1"/>
          </p:cNvSpPr>
          <p:nvPr>
            <p:ph type="body" sz="quarter" idx="12"/>
          </p:nvPr>
        </p:nvSpPr>
        <p:spPr>
          <a:xfrm>
            <a:off x="285720" y="1357313"/>
            <a:ext cx="8572560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Font typeface="+mj-lt"/>
              <a:buAutoNum type="arabicPeriod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093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16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7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7" name="18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8" name="19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56" name="38 Marcador de texto"/>
          <p:cNvSpPr>
            <a:spLocks noGrp="1"/>
          </p:cNvSpPr>
          <p:nvPr>
            <p:ph type="body" sz="quarter" idx="11"/>
          </p:nvPr>
        </p:nvSpPr>
        <p:spPr>
          <a:xfrm>
            <a:off x="928662" y="1857364"/>
            <a:ext cx="1714512" cy="1500198"/>
          </a:xfrm>
          <a:prstGeom prst="rect">
            <a:avLst/>
          </a:prstGeom>
        </p:spPr>
        <p:txBody>
          <a:bodyPr/>
          <a:lstStyle>
            <a:lvl1pPr>
              <a:buNone/>
              <a:defRPr sz="11000" baseline="0">
                <a:solidFill>
                  <a:srgbClr val="FFC000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9" name="38 Marcador de texto"/>
          <p:cNvSpPr>
            <a:spLocks noGrp="1"/>
          </p:cNvSpPr>
          <p:nvPr>
            <p:ph type="body" sz="quarter" idx="10"/>
          </p:nvPr>
        </p:nvSpPr>
        <p:spPr>
          <a:xfrm>
            <a:off x="2500298" y="2651133"/>
            <a:ext cx="6429420" cy="642942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867525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52234-43D9-480B-BF36-D0A5966D95CE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1404427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+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7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2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13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1" name="1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38" name="37 Marcador de texto"/>
          <p:cNvSpPr>
            <a:spLocks noGrp="1"/>
          </p:cNvSpPr>
          <p:nvPr>
            <p:ph type="body" sz="quarter" idx="17"/>
          </p:nvPr>
        </p:nvSpPr>
        <p:spPr>
          <a:xfrm>
            <a:off x="285750" y="1214438"/>
            <a:ext cx="8572500" cy="357187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35000"/>
              <a:buFont typeface="Calibri" pitchFamily="34" charset="0"/>
              <a:buChar char="│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19 Marcador de texto"/>
          <p:cNvSpPr>
            <a:spLocks noGrp="1"/>
          </p:cNvSpPr>
          <p:nvPr>
            <p:ph type="body" sz="quarter" idx="18"/>
          </p:nvPr>
        </p:nvSpPr>
        <p:spPr>
          <a:xfrm>
            <a:off x="285750" y="1643050"/>
            <a:ext cx="8572500" cy="4857763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3pPr>
              <a:buClr>
                <a:srgbClr val="FFC000"/>
              </a:buClr>
              <a:buSzPct val="110000"/>
              <a:buFont typeface="Courier New" pitchFamily="49" charset="0"/>
              <a:buChar char="o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9"/>
          </p:nvPr>
        </p:nvSpPr>
        <p:spPr>
          <a:xfrm>
            <a:off x="285720" y="6572272"/>
            <a:ext cx="4214842" cy="214314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2 Marcador de número de diapositiva"/>
          <p:cNvSpPr>
            <a:spLocks noGrp="1"/>
          </p:cNvSpPr>
          <p:nvPr>
            <p:ph type="sldNum" sz="quarter" idx="2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95BD7-1F35-43C5-BC78-5257678258F7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20107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ria+log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3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D4BC3-D30D-48CD-80DF-81CF2189BEBB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859604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7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7" name="19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0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22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1" name="23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4425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2"/>
          </p:nvPr>
        </p:nvSpPr>
        <p:spPr>
          <a:xfrm>
            <a:off x="285720" y="1357313"/>
            <a:ext cx="4214842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3"/>
          </p:nvPr>
        </p:nvSpPr>
        <p:spPr>
          <a:xfrm>
            <a:off x="4643438" y="1357313"/>
            <a:ext cx="4214842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9"/>
          </p:nvPr>
        </p:nvSpPr>
        <p:spPr>
          <a:xfrm>
            <a:off x="285720" y="6572272"/>
            <a:ext cx="4214842" cy="214314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2 Marcador de número de diapositiva"/>
          <p:cNvSpPr>
            <a:spLocks noGrp="1"/>
          </p:cNvSpPr>
          <p:nvPr>
            <p:ph type="sldNum" sz="quarter" idx="2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CE97-343C-44C6-91E4-62A4D49C4C4A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8527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texto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6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2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8" name="13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1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38" name="37 Marcador de texto"/>
          <p:cNvSpPr>
            <a:spLocks noGrp="1"/>
          </p:cNvSpPr>
          <p:nvPr>
            <p:ph type="body" sz="quarter" idx="17"/>
          </p:nvPr>
        </p:nvSpPr>
        <p:spPr>
          <a:xfrm>
            <a:off x="285750" y="1214438"/>
            <a:ext cx="8572500" cy="357187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35000"/>
              <a:buFont typeface="Calibri" pitchFamily="34" charset="0"/>
              <a:buChar char="│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19 Marcador de texto"/>
          <p:cNvSpPr>
            <a:spLocks noGrp="1"/>
          </p:cNvSpPr>
          <p:nvPr>
            <p:ph type="body" sz="quarter" idx="18"/>
          </p:nvPr>
        </p:nvSpPr>
        <p:spPr>
          <a:xfrm>
            <a:off x="285750" y="1643051"/>
            <a:ext cx="8572500" cy="4786346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3pPr>
              <a:buClr>
                <a:srgbClr val="FFC000"/>
              </a:buClr>
              <a:buSzPct val="110000"/>
              <a:buFont typeface="Courier New" pitchFamily="49" charset="0"/>
              <a:buChar char="o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2 Marcador de número de diapositiva"/>
          <p:cNvSpPr>
            <a:spLocks noGrp="1"/>
          </p:cNvSpPr>
          <p:nvPr>
            <p:ph type="sldNum" sz="quarter" idx="19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D9305-E502-4DB0-8C0E-23A2DFEF7A19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  <p:sp>
        <p:nvSpPr>
          <p:cNvPr id="12" name="3 Marcador de pie de página"/>
          <p:cNvSpPr>
            <a:spLocks noGrp="1"/>
          </p:cNvSpPr>
          <p:nvPr>
            <p:ph type="ftr" sz="quarter" idx="20"/>
          </p:nvPr>
        </p:nvSpPr>
        <p:spPr>
          <a:xfrm>
            <a:off x="285750" y="6565900"/>
            <a:ext cx="4214813" cy="220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46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ormigon-color-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0 Rectángulo"/>
          <p:cNvSpPr/>
          <p:nvPr userDrawn="1"/>
        </p:nvSpPr>
        <p:spPr>
          <a:xfrm>
            <a:off x="1214438" y="642938"/>
            <a:ext cx="6643687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" name="24 Imagen" descr="Portada-07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575300"/>
            <a:ext cx="20478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1 Forma libre"/>
          <p:cNvSpPr/>
          <p:nvPr userDrawn="1"/>
        </p:nvSpPr>
        <p:spPr>
          <a:xfrm>
            <a:off x="0" y="0"/>
            <a:ext cx="2317750" cy="3448050"/>
          </a:xfrm>
          <a:custGeom>
            <a:avLst/>
            <a:gdLst>
              <a:gd name="connsiteX0" fmla="*/ 2247900 w 2324100"/>
              <a:gd name="connsiteY0" fmla="*/ 0 h 3448050"/>
              <a:gd name="connsiteX1" fmla="*/ 2324100 w 2324100"/>
              <a:gd name="connsiteY1" fmla="*/ 0 h 3448050"/>
              <a:gd name="connsiteX2" fmla="*/ 0 w 2324100"/>
              <a:gd name="connsiteY2" fmla="*/ 3448050 h 3448050"/>
              <a:gd name="connsiteX3" fmla="*/ 0 w 2324100"/>
              <a:gd name="connsiteY3" fmla="*/ 3346450 h 3448050"/>
              <a:gd name="connsiteX4" fmla="*/ 2247900 w 2324100"/>
              <a:gd name="connsiteY4" fmla="*/ 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3448050">
                <a:moveTo>
                  <a:pt x="2247900" y="0"/>
                </a:moveTo>
                <a:lnTo>
                  <a:pt x="2324100" y="0"/>
                </a:lnTo>
                <a:lnTo>
                  <a:pt x="0" y="3448050"/>
                </a:lnTo>
                <a:lnTo>
                  <a:pt x="0" y="3346450"/>
                </a:lnTo>
                <a:lnTo>
                  <a:pt x="224790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22 Forma libre"/>
          <p:cNvSpPr/>
          <p:nvPr userDrawn="1"/>
        </p:nvSpPr>
        <p:spPr>
          <a:xfrm>
            <a:off x="571500" y="0"/>
            <a:ext cx="1893888" cy="6854825"/>
          </a:xfrm>
          <a:custGeom>
            <a:avLst/>
            <a:gdLst>
              <a:gd name="connsiteX0" fmla="*/ 1843430 w 1894636"/>
              <a:gd name="connsiteY0" fmla="*/ 0 h 6854342"/>
              <a:gd name="connsiteX1" fmla="*/ 1894636 w 1894636"/>
              <a:gd name="connsiteY1" fmla="*/ 0 h 6854342"/>
              <a:gd name="connsiteX2" fmla="*/ 58521 w 1894636"/>
              <a:gd name="connsiteY2" fmla="*/ 6854342 h 6854342"/>
              <a:gd name="connsiteX3" fmla="*/ 0 w 1894636"/>
              <a:gd name="connsiteY3" fmla="*/ 6854342 h 6854342"/>
              <a:gd name="connsiteX4" fmla="*/ 1843430 w 1894636"/>
              <a:gd name="connsiteY4" fmla="*/ 0 h 68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636" h="6854342">
                <a:moveTo>
                  <a:pt x="1843430" y="0"/>
                </a:moveTo>
                <a:lnTo>
                  <a:pt x="1894636" y="0"/>
                </a:lnTo>
                <a:lnTo>
                  <a:pt x="58521" y="6854342"/>
                </a:lnTo>
                <a:lnTo>
                  <a:pt x="0" y="6854342"/>
                </a:lnTo>
                <a:lnTo>
                  <a:pt x="184343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25 Forma libre"/>
          <p:cNvSpPr/>
          <p:nvPr userDrawn="1"/>
        </p:nvSpPr>
        <p:spPr>
          <a:xfrm>
            <a:off x="0" y="1711325"/>
            <a:ext cx="1104900" cy="5157788"/>
          </a:xfrm>
          <a:custGeom>
            <a:avLst/>
            <a:gdLst>
              <a:gd name="connsiteX0" fmla="*/ 0 w 1111910"/>
              <a:gd name="connsiteY0" fmla="*/ 0 h 5157216"/>
              <a:gd name="connsiteX1" fmla="*/ 0 w 1111910"/>
              <a:gd name="connsiteY1" fmla="*/ 277977 h 5157216"/>
              <a:gd name="connsiteX2" fmla="*/ 1053389 w 1111910"/>
              <a:gd name="connsiteY2" fmla="*/ 5157216 h 5157216"/>
              <a:gd name="connsiteX3" fmla="*/ 1111910 w 1111910"/>
              <a:gd name="connsiteY3" fmla="*/ 5149901 h 5157216"/>
              <a:gd name="connsiteX4" fmla="*/ 0 w 1111910"/>
              <a:gd name="connsiteY4" fmla="*/ 0 h 515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10" h="5157216">
                <a:moveTo>
                  <a:pt x="0" y="0"/>
                </a:moveTo>
                <a:lnTo>
                  <a:pt x="0" y="277977"/>
                </a:lnTo>
                <a:lnTo>
                  <a:pt x="1053389" y="5157216"/>
                </a:lnTo>
                <a:lnTo>
                  <a:pt x="1111910" y="514990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10"/>
          </p:nvPr>
        </p:nvSpPr>
        <p:spPr>
          <a:xfrm>
            <a:off x="2143125" y="2428875"/>
            <a:ext cx="6500813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03143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+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 descr="hormigon-color-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0 Rectángulo"/>
          <p:cNvSpPr/>
          <p:nvPr userDrawn="1"/>
        </p:nvSpPr>
        <p:spPr>
          <a:xfrm>
            <a:off x="1214438" y="642938"/>
            <a:ext cx="6643687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7 Forma libre"/>
          <p:cNvSpPr/>
          <p:nvPr userDrawn="1"/>
        </p:nvSpPr>
        <p:spPr>
          <a:xfrm>
            <a:off x="1214438" y="0"/>
            <a:ext cx="1514475" cy="6869113"/>
          </a:xfrm>
          <a:custGeom>
            <a:avLst/>
            <a:gdLst>
              <a:gd name="connsiteX0" fmla="*/ 0 w 1514247"/>
              <a:gd name="connsiteY0" fmla="*/ 0 h 6861658"/>
              <a:gd name="connsiteX1" fmla="*/ 51207 w 1514247"/>
              <a:gd name="connsiteY1" fmla="*/ 0 h 6861658"/>
              <a:gd name="connsiteX2" fmla="*/ 1514247 w 1514247"/>
              <a:gd name="connsiteY2" fmla="*/ 6861658 h 6861658"/>
              <a:gd name="connsiteX3" fmla="*/ 1463040 w 1514247"/>
              <a:gd name="connsiteY3" fmla="*/ 6861658 h 6861658"/>
              <a:gd name="connsiteX4" fmla="*/ 0 w 1514247"/>
              <a:gd name="connsiteY4" fmla="*/ 0 h 686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47" h="6861658">
                <a:moveTo>
                  <a:pt x="0" y="0"/>
                </a:moveTo>
                <a:lnTo>
                  <a:pt x="51207" y="0"/>
                </a:lnTo>
                <a:lnTo>
                  <a:pt x="1514247" y="6861658"/>
                </a:lnTo>
                <a:lnTo>
                  <a:pt x="1463040" y="686165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8 Forma libre"/>
          <p:cNvSpPr/>
          <p:nvPr userDrawn="1"/>
        </p:nvSpPr>
        <p:spPr>
          <a:xfrm>
            <a:off x="0" y="0"/>
            <a:ext cx="468313" cy="1747838"/>
          </a:xfrm>
          <a:custGeom>
            <a:avLst/>
            <a:gdLst>
              <a:gd name="connsiteX0" fmla="*/ 424281 w 475488"/>
              <a:gd name="connsiteY0" fmla="*/ 0 h 1741018"/>
              <a:gd name="connsiteX1" fmla="*/ 475488 w 475488"/>
              <a:gd name="connsiteY1" fmla="*/ 0 h 1741018"/>
              <a:gd name="connsiteX2" fmla="*/ 0 w 475488"/>
              <a:gd name="connsiteY2" fmla="*/ 1741018 h 1741018"/>
              <a:gd name="connsiteX3" fmla="*/ 0 w 475488"/>
              <a:gd name="connsiteY3" fmla="*/ 1514247 h 1741018"/>
              <a:gd name="connsiteX4" fmla="*/ 424281 w 475488"/>
              <a:gd name="connsiteY4" fmla="*/ 0 h 174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" h="1741018">
                <a:moveTo>
                  <a:pt x="424281" y="0"/>
                </a:moveTo>
                <a:lnTo>
                  <a:pt x="475488" y="0"/>
                </a:lnTo>
                <a:lnTo>
                  <a:pt x="0" y="1741018"/>
                </a:lnTo>
                <a:lnTo>
                  <a:pt x="0" y="1514247"/>
                </a:lnTo>
                <a:lnTo>
                  <a:pt x="42428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0"/>
          </p:nvPr>
        </p:nvSpPr>
        <p:spPr>
          <a:xfrm>
            <a:off x="1928813" y="1857375"/>
            <a:ext cx="6429375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9 Marcador de texto"/>
          <p:cNvSpPr>
            <a:spLocks noGrp="1"/>
          </p:cNvSpPr>
          <p:nvPr>
            <p:ph type="body" sz="quarter" idx="11"/>
          </p:nvPr>
        </p:nvSpPr>
        <p:spPr>
          <a:xfrm>
            <a:off x="7929593" y="6286500"/>
            <a:ext cx="928687" cy="214313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24922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2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5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7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8" name="16 Marcador de texto"/>
          <p:cNvSpPr>
            <a:spLocks noGrp="1"/>
          </p:cNvSpPr>
          <p:nvPr>
            <p:ph type="body" sz="quarter" idx="12"/>
          </p:nvPr>
        </p:nvSpPr>
        <p:spPr>
          <a:xfrm>
            <a:off x="285720" y="1357313"/>
            <a:ext cx="8572560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Font typeface="+mj-lt"/>
              <a:buAutoNum type="arabicPeriod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1065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+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 descr="hormigon-color-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0 Rectángulo"/>
          <p:cNvSpPr/>
          <p:nvPr userDrawn="1"/>
        </p:nvSpPr>
        <p:spPr>
          <a:xfrm>
            <a:off x="1214438" y="642938"/>
            <a:ext cx="6643687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7 Forma libre"/>
          <p:cNvSpPr/>
          <p:nvPr userDrawn="1"/>
        </p:nvSpPr>
        <p:spPr>
          <a:xfrm>
            <a:off x="1214438" y="0"/>
            <a:ext cx="1514475" cy="6869113"/>
          </a:xfrm>
          <a:custGeom>
            <a:avLst/>
            <a:gdLst>
              <a:gd name="connsiteX0" fmla="*/ 0 w 1514247"/>
              <a:gd name="connsiteY0" fmla="*/ 0 h 6861658"/>
              <a:gd name="connsiteX1" fmla="*/ 51207 w 1514247"/>
              <a:gd name="connsiteY1" fmla="*/ 0 h 6861658"/>
              <a:gd name="connsiteX2" fmla="*/ 1514247 w 1514247"/>
              <a:gd name="connsiteY2" fmla="*/ 6861658 h 6861658"/>
              <a:gd name="connsiteX3" fmla="*/ 1463040 w 1514247"/>
              <a:gd name="connsiteY3" fmla="*/ 6861658 h 6861658"/>
              <a:gd name="connsiteX4" fmla="*/ 0 w 1514247"/>
              <a:gd name="connsiteY4" fmla="*/ 0 h 686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47" h="6861658">
                <a:moveTo>
                  <a:pt x="0" y="0"/>
                </a:moveTo>
                <a:lnTo>
                  <a:pt x="51207" y="0"/>
                </a:lnTo>
                <a:lnTo>
                  <a:pt x="1514247" y="6861658"/>
                </a:lnTo>
                <a:lnTo>
                  <a:pt x="1463040" y="686165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8 Forma libre"/>
          <p:cNvSpPr/>
          <p:nvPr userDrawn="1"/>
        </p:nvSpPr>
        <p:spPr>
          <a:xfrm>
            <a:off x="0" y="0"/>
            <a:ext cx="468313" cy="1747838"/>
          </a:xfrm>
          <a:custGeom>
            <a:avLst/>
            <a:gdLst>
              <a:gd name="connsiteX0" fmla="*/ 424281 w 475488"/>
              <a:gd name="connsiteY0" fmla="*/ 0 h 1741018"/>
              <a:gd name="connsiteX1" fmla="*/ 475488 w 475488"/>
              <a:gd name="connsiteY1" fmla="*/ 0 h 1741018"/>
              <a:gd name="connsiteX2" fmla="*/ 0 w 475488"/>
              <a:gd name="connsiteY2" fmla="*/ 1741018 h 1741018"/>
              <a:gd name="connsiteX3" fmla="*/ 0 w 475488"/>
              <a:gd name="connsiteY3" fmla="*/ 1514247 h 1741018"/>
              <a:gd name="connsiteX4" fmla="*/ 424281 w 475488"/>
              <a:gd name="connsiteY4" fmla="*/ 0 h 174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" h="1741018">
                <a:moveTo>
                  <a:pt x="424281" y="0"/>
                </a:moveTo>
                <a:lnTo>
                  <a:pt x="475488" y="0"/>
                </a:lnTo>
                <a:lnTo>
                  <a:pt x="0" y="1741018"/>
                </a:lnTo>
                <a:lnTo>
                  <a:pt x="0" y="1514247"/>
                </a:lnTo>
                <a:lnTo>
                  <a:pt x="42428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0"/>
          </p:nvPr>
        </p:nvSpPr>
        <p:spPr>
          <a:xfrm>
            <a:off x="1928813" y="1857375"/>
            <a:ext cx="6429375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9 Marcador de texto"/>
          <p:cNvSpPr>
            <a:spLocks noGrp="1"/>
          </p:cNvSpPr>
          <p:nvPr>
            <p:ph type="body" sz="quarter" idx="11"/>
          </p:nvPr>
        </p:nvSpPr>
        <p:spPr>
          <a:xfrm>
            <a:off x="7929593" y="6286500"/>
            <a:ext cx="928687" cy="214313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48449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16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7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7" name="18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8" name="19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56" name="38 Marcador de texto"/>
          <p:cNvSpPr>
            <a:spLocks noGrp="1"/>
          </p:cNvSpPr>
          <p:nvPr>
            <p:ph type="body" sz="quarter" idx="11"/>
          </p:nvPr>
        </p:nvSpPr>
        <p:spPr>
          <a:xfrm>
            <a:off x="928662" y="1857364"/>
            <a:ext cx="1714512" cy="1500198"/>
          </a:xfrm>
          <a:prstGeom prst="rect">
            <a:avLst/>
          </a:prstGeom>
        </p:spPr>
        <p:txBody>
          <a:bodyPr/>
          <a:lstStyle>
            <a:lvl1pPr>
              <a:buNone/>
              <a:defRPr sz="11000" baseline="0">
                <a:solidFill>
                  <a:srgbClr val="FFC000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9" name="38 Marcador de texto"/>
          <p:cNvSpPr>
            <a:spLocks noGrp="1"/>
          </p:cNvSpPr>
          <p:nvPr>
            <p:ph type="body" sz="quarter" idx="10"/>
          </p:nvPr>
        </p:nvSpPr>
        <p:spPr>
          <a:xfrm>
            <a:off x="2500298" y="2651133"/>
            <a:ext cx="6429420" cy="642942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867525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C446E-641E-41AD-AC16-D6B03E69C2B8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067800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+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7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2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13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1" name="1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38" name="37 Marcador de texto"/>
          <p:cNvSpPr>
            <a:spLocks noGrp="1"/>
          </p:cNvSpPr>
          <p:nvPr>
            <p:ph type="body" sz="quarter" idx="17"/>
          </p:nvPr>
        </p:nvSpPr>
        <p:spPr>
          <a:xfrm>
            <a:off x="285750" y="1214438"/>
            <a:ext cx="8572500" cy="357187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35000"/>
              <a:buFont typeface="Calibri" pitchFamily="34" charset="0"/>
              <a:buChar char="│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19 Marcador de texto"/>
          <p:cNvSpPr>
            <a:spLocks noGrp="1"/>
          </p:cNvSpPr>
          <p:nvPr>
            <p:ph type="body" sz="quarter" idx="18"/>
          </p:nvPr>
        </p:nvSpPr>
        <p:spPr>
          <a:xfrm>
            <a:off x="285750" y="1643050"/>
            <a:ext cx="8572500" cy="4857763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3pPr>
              <a:buClr>
                <a:srgbClr val="FFC000"/>
              </a:buClr>
              <a:buSzPct val="110000"/>
              <a:buFont typeface="Courier New" pitchFamily="49" charset="0"/>
              <a:buChar char="o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9"/>
          </p:nvPr>
        </p:nvSpPr>
        <p:spPr>
          <a:xfrm>
            <a:off x="285720" y="6572272"/>
            <a:ext cx="4214842" cy="214314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2 Marcador de número de diapositiva"/>
          <p:cNvSpPr>
            <a:spLocks noGrp="1"/>
          </p:cNvSpPr>
          <p:nvPr>
            <p:ph type="sldNum" sz="quarter" idx="2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B9847-D644-4491-9CD9-6CDD7601E916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69020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ria+log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3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1322A-34D1-492C-BFC8-71EBD0F39D9C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611710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7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7" name="19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0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22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1" name="23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4425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2"/>
          </p:nvPr>
        </p:nvSpPr>
        <p:spPr>
          <a:xfrm>
            <a:off x="285720" y="1357313"/>
            <a:ext cx="4214842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3"/>
          </p:nvPr>
        </p:nvSpPr>
        <p:spPr>
          <a:xfrm>
            <a:off x="4643438" y="1357313"/>
            <a:ext cx="4214842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9"/>
          </p:nvPr>
        </p:nvSpPr>
        <p:spPr>
          <a:xfrm>
            <a:off x="285720" y="6572272"/>
            <a:ext cx="4214842" cy="214314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2 Marcador de número de diapositiva"/>
          <p:cNvSpPr>
            <a:spLocks noGrp="1"/>
          </p:cNvSpPr>
          <p:nvPr>
            <p:ph type="sldNum" sz="quarter" idx="2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5310C-0B1F-4DBB-9905-03CCC10A6CA4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410811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2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5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7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8" name="16 Marcador de texto"/>
          <p:cNvSpPr>
            <a:spLocks noGrp="1"/>
          </p:cNvSpPr>
          <p:nvPr>
            <p:ph type="body" sz="quarter" idx="12"/>
          </p:nvPr>
        </p:nvSpPr>
        <p:spPr>
          <a:xfrm>
            <a:off x="285720" y="1357313"/>
            <a:ext cx="8572560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Font typeface="+mj-lt"/>
              <a:buAutoNum type="arabicPeriod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872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16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7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7" name="18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8" name="19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56" name="38 Marcador de texto"/>
          <p:cNvSpPr>
            <a:spLocks noGrp="1"/>
          </p:cNvSpPr>
          <p:nvPr>
            <p:ph type="body" sz="quarter" idx="11"/>
          </p:nvPr>
        </p:nvSpPr>
        <p:spPr>
          <a:xfrm>
            <a:off x="928662" y="1857364"/>
            <a:ext cx="1714512" cy="1500198"/>
          </a:xfrm>
          <a:prstGeom prst="rect">
            <a:avLst/>
          </a:prstGeom>
        </p:spPr>
        <p:txBody>
          <a:bodyPr/>
          <a:lstStyle>
            <a:lvl1pPr>
              <a:buNone/>
              <a:defRPr sz="11000" baseline="0">
                <a:solidFill>
                  <a:srgbClr val="FFC000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9" name="38 Marcador de texto"/>
          <p:cNvSpPr>
            <a:spLocks noGrp="1"/>
          </p:cNvSpPr>
          <p:nvPr>
            <p:ph type="body" sz="quarter" idx="10"/>
          </p:nvPr>
        </p:nvSpPr>
        <p:spPr>
          <a:xfrm>
            <a:off x="2500298" y="2651133"/>
            <a:ext cx="6429420" cy="642942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867525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716C5-9C8D-4C38-B96B-69853AA03D06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74651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+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7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2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13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1" name="1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38" name="37 Marcador de texto"/>
          <p:cNvSpPr>
            <a:spLocks noGrp="1"/>
          </p:cNvSpPr>
          <p:nvPr>
            <p:ph type="body" sz="quarter" idx="17"/>
          </p:nvPr>
        </p:nvSpPr>
        <p:spPr>
          <a:xfrm>
            <a:off x="285750" y="1214438"/>
            <a:ext cx="8572500" cy="357187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35000"/>
              <a:buFont typeface="Calibri" pitchFamily="34" charset="0"/>
              <a:buChar char="│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19 Marcador de texto"/>
          <p:cNvSpPr>
            <a:spLocks noGrp="1"/>
          </p:cNvSpPr>
          <p:nvPr>
            <p:ph type="body" sz="quarter" idx="18"/>
          </p:nvPr>
        </p:nvSpPr>
        <p:spPr>
          <a:xfrm>
            <a:off x="285750" y="1643050"/>
            <a:ext cx="8572500" cy="4857763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3pPr>
              <a:buClr>
                <a:srgbClr val="FFC000"/>
              </a:buClr>
              <a:buSzPct val="110000"/>
              <a:buFont typeface="Courier New" pitchFamily="49" charset="0"/>
              <a:buChar char="o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9"/>
          </p:nvPr>
        </p:nvSpPr>
        <p:spPr>
          <a:xfrm>
            <a:off x="285720" y="6572272"/>
            <a:ext cx="4214842" cy="214314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2 Marcador de número de diapositiva"/>
          <p:cNvSpPr>
            <a:spLocks noGrp="1"/>
          </p:cNvSpPr>
          <p:nvPr>
            <p:ph type="sldNum" sz="quarter" idx="2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34557-2A37-49CE-842C-752BC6774575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247545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ria+log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3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1C61-3097-45AE-8F27-384D97B8F650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329537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7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7" name="19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0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22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1" name="23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4425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2"/>
          </p:nvPr>
        </p:nvSpPr>
        <p:spPr>
          <a:xfrm>
            <a:off x="285720" y="1357313"/>
            <a:ext cx="4214842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3"/>
          </p:nvPr>
        </p:nvSpPr>
        <p:spPr>
          <a:xfrm>
            <a:off x="4643438" y="1357313"/>
            <a:ext cx="4214842" cy="5072062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9"/>
          </p:nvPr>
        </p:nvSpPr>
        <p:spPr>
          <a:xfrm>
            <a:off x="285720" y="6572272"/>
            <a:ext cx="4214842" cy="214314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2 Marcador de número de diapositiva"/>
          <p:cNvSpPr>
            <a:spLocks noGrp="1"/>
          </p:cNvSpPr>
          <p:nvPr>
            <p:ph type="sldNum" sz="quarter" idx="20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7B67-7798-4071-A433-4BC4CBCBEA9F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  <p:extLst>
      <p:ext uri="{BB962C8B-B14F-4D97-AF65-F5344CB8AC3E}">
        <p14:creationId xmlns:p14="http://schemas.microsoft.com/office/powerpoint/2010/main" val="8170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texto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ctángulo"/>
          <p:cNvSpPr/>
          <p:nvPr userDrawn="1"/>
        </p:nvSpPr>
        <p:spPr>
          <a:xfrm>
            <a:off x="7786688" y="0"/>
            <a:ext cx="71437" cy="50323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6" name="11 Imagen" descr="log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174625"/>
            <a:ext cx="8572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2 Rectángulo"/>
          <p:cNvSpPr/>
          <p:nvPr userDrawn="1"/>
        </p:nvSpPr>
        <p:spPr>
          <a:xfrm>
            <a:off x="9064625" y="523875"/>
            <a:ext cx="82550" cy="6262688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8" name="13 Rectángulo"/>
          <p:cNvSpPr/>
          <p:nvPr userDrawn="1"/>
        </p:nvSpPr>
        <p:spPr>
          <a:xfrm>
            <a:off x="0" y="1317625"/>
            <a:ext cx="82550" cy="5472113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9" name="14 Rectángulo"/>
          <p:cNvSpPr/>
          <p:nvPr userDrawn="1"/>
        </p:nvSpPr>
        <p:spPr>
          <a:xfrm rot="5400000">
            <a:off x="4530725" y="2255838"/>
            <a:ext cx="82550" cy="9144000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BFBFBF"/>
              </a:solidFill>
            </a:endParaRPr>
          </a:p>
        </p:txBody>
      </p:sp>
      <p:sp>
        <p:nvSpPr>
          <p:cNvPr id="10" name="18 Marcador de título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7256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s-ES" dirty="0"/>
          </a:p>
        </p:txBody>
      </p:sp>
      <p:sp>
        <p:nvSpPr>
          <p:cNvPr id="38" name="37 Marcador de texto"/>
          <p:cNvSpPr>
            <a:spLocks noGrp="1"/>
          </p:cNvSpPr>
          <p:nvPr>
            <p:ph type="body" sz="quarter" idx="17"/>
          </p:nvPr>
        </p:nvSpPr>
        <p:spPr>
          <a:xfrm>
            <a:off x="285750" y="1214438"/>
            <a:ext cx="8572500" cy="357187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35000"/>
              <a:buFont typeface="Calibri" pitchFamily="34" charset="0"/>
              <a:buChar char="│"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19 Marcador de texto"/>
          <p:cNvSpPr>
            <a:spLocks noGrp="1"/>
          </p:cNvSpPr>
          <p:nvPr>
            <p:ph type="body" sz="quarter" idx="18"/>
          </p:nvPr>
        </p:nvSpPr>
        <p:spPr>
          <a:xfrm>
            <a:off x="285750" y="1643051"/>
            <a:ext cx="8572500" cy="4786346"/>
          </a:xfrm>
          <a:prstGeom prst="rect">
            <a:avLst/>
          </a:prstGeom>
        </p:spPr>
        <p:txBody>
          <a:bodyPr/>
          <a:lstStyle>
            <a:lvl1pPr>
              <a:buClr>
                <a:srgbClr val="FFC000"/>
              </a:buClr>
              <a:buSzPct val="110000"/>
              <a:buFont typeface="Calibri" pitchFamily="34" charset="0"/>
              <a:buChar char="●"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3pPr>
              <a:buClr>
                <a:srgbClr val="FFC000"/>
              </a:buClr>
              <a:buSzPct val="110000"/>
              <a:buFont typeface="Courier New" pitchFamily="49" charset="0"/>
              <a:buChar char="o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2 Marcador de número de diapositiva"/>
          <p:cNvSpPr>
            <a:spLocks noGrp="1"/>
          </p:cNvSpPr>
          <p:nvPr>
            <p:ph type="sldNum" sz="quarter" idx="19"/>
          </p:nvPr>
        </p:nvSpPr>
        <p:spPr>
          <a:xfrm>
            <a:off x="6724650" y="6565900"/>
            <a:ext cx="2133600" cy="220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0C996-B3BB-46B5-B31C-AF403D59E6A2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  <p:sp>
        <p:nvSpPr>
          <p:cNvPr id="12" name="3 Marcador de pie de página"/>
          <p:cNvSpPr>
            <a:spLocks noGrp="1"/>
          </p:cNvSpPr>
          <p:nvPr>
            <p:ph type="ftr" sz="quarter" idx="20"/>
          </p:nvPr>
        </p:nvSpPr>
        <p:spPr>
          <a:xfrm>
            <a:off x="285750" y="6565900"/>
            <a:ext cx="4214813" cy="220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73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ormigon-color-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0 Rectángulo"/>
          <p:cNvSpPr/>
          <p:nvPr userDrawn="1"/>
        </p:nvSpPr>
        <p:spPr>
          <a:xfrm>
            <a:off x="1214438" y="642938"/>
            <a:ext cx="6643687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5" name="24 Imagen" descr="Portada-07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575300"/>
            <a:ext cx="20478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1 Forma libre"/>
          <p:cNvSpPr/>
          <p:nvPr userDrawn="1"/>
        </p:nvSpPr>
        <p:spPr>
          <a:xfrm>
            <a:off x="0" y="0"/>
            <a:ext cx="2317750" cy="3448050"/>
          </a:xfrm>
          <a:custGeom>
            <a:avLst/>
            <a:gdLst>
              <a:gd name="connsiteX0" fmla="*/ 2247900 w 2324100"/>
              <a:gd name="connsiteY0" fmla="*/ 0 h 3448050"/>
              <a:gd name="connsiteX1" fmla="*/ 2324100 w 2324100"/>
              <a:gd name="connsiteY1" fmla="*/ 0 h 3448050"/>
              <a:gd name="connsiteX2" fmla="*/ 0 w 2324100"/>
              <a:gd name="connsiteY2" fmla="*/ 3448050 h 3448050"/>
              <a:gd name="connsiteX3" fmla="*/ 0 w 2324100"/>
              <a:gd name="connsiteY3" fmla="*/ 3346450 h 3448050"/>
              <a:gd name="connsiteX4" fmla="*/ 2247900 w 2324100"/>
              <a:gd name="connsiteY4" fmla="*/ 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3448050">
                <a:moveTo>
                  <a:pt x="2247900" y="0"/>
                </a:moveTo>
                <a:lnTo>
                  <a:pt x="2324100" y="0"/>
                </a:lnTo>
                <a:lnTo>
                  <a:pt x="0" y="3448050"/>
                </a:lnTo>
                <a:lnTo>
                  <a:pt x="0" y="3346450"/>
                </a:lnTo>
                <a:lnTo>
                  <a:pt x="224790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22 Forma libre"/>
          <p:cNvSpPr/>
          <p:nvPr userDrawn="1"/>
        </p:nvSpPr>
        <p:spPr>
          <a:xfrm>
            <a:off x="571500" y="0"/>
            <a:ext cx="1893888" cy="6854825"/>
          </a:xfrm>
          <a:custGeom>
            <a:avLst/>
            <a:gdLst>
              <a:gd name="connsiteX0" fmla="*/ 1843430 w 1894636"/>
              <a:gd name="connsiteY0" fmla="*/ 0 h 6854342"/>
              <a:gd name="connsiteX1" fmla="*/ 1894636 w 1894636"/>
              <a:gd name="connsiteY1" fmla="*/ 0 h 6854342"/>
              <a:gd name="connsiteX2" fmla="*/ 58521 w 1894636"/>
              <a:gd name="connsiteY2" fmla="*/ 6854342 h 6854342"/>
              <a:gd name="connsiteX3" fmla="*/ 0 w 1894636"/>
              <a:gd name="connsiteY3" fmla="*/ 6854342 h 6854342"/>
              <a:gd name="connsiteX4" fmla="*/ 1843430 w 1894636"/>
              <a:gd name="connsiteY4" fmla="*/ 0 h 68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636" h="6854342">
                <a:moveTo>
                  <a:pt x="1843430" y="0"/>
                </a:moveTo>
                <a:lnTo>
                  <a:pt x="1894636" y="0"/>
                </a:lnTo>
                <a:lnTo>
                  <a:pt x="58521" y="6854342"/>
                </a:lnTo>
                <a:lnTo>
                  <a:pt x="0" y="6854342"/>
                </a:lnTo>
                <a:lnTo>
                  <a:pt x="184343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25 Forma libre"/>
          <p:cNvSpPr/>
          <p:nvPr userDrawn="1"/>
        </p:nvSpPr>
        <p:spPr>
          <a:xfrm>
            <a:off x="0" y="1711325"/>
            <a:ext cx="1104900" cy="5157788"/>
          </a:xfrm>
          <a:custGeom>
            <a:avLst/>
            <a:gdLst>
              <a:gd name="connsiteX0" fmla="*/ 0 w 1111910"/>
              <a:gd name="connsiteY0" fmla="*/ 0 h 5157216"/>
              <a:gd name="connsiteX1" fmla="*/ 0 w 1111910"/>
              <a:gd name="connsiteY1" fmla="*/ 277977 h 5157216"/>
              <a:gd name="connsiteX2" fmla="*/ 1053389 w 1111910"/>
              <a:gd name="connsiteY2" fmla="*/ 5157216 h 5157216"/>
              <a:gd name="connsiteX3" fmla="*/ 1111910 w 1111910"/>
              <a:gd name="connsiteY3" fmla="*/ 5149901 h 5157216"/>
              <a:gd name="connsiteX4" fmla="*/ 0 w 1111910"/>
              <a:gd name="connsiteY4" fmla="*/ 0 h 515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910" h="5157216">
                <a:moveTo>
                  <a:pt x="0" y="0"/>
                </a:moveTo>
                <a:lnTo>
                  <a:pt x="0" y="277977"/>
                </a:lnTo>
                <a:lnTo>
                  <a:pt x="1053389" y="5157216"/>
                </a:lnTo>
                <a:lnTo>
                  <a:pt x="1111910" y="514990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10"/>
          </p:nvPr>
        </p:nvSpPr>
        <p:spPr>
          <a:xfrm>
            <a:off x="2143125" y="2428875"/>
            <a:ext cx="6500813" cy="571500"/>
          </a:xfrm>
          <a:prstGeom prst="rect">
            <a:avLst/>
          </a:prstGeom>
        </p:spPr>
        <p:txBody>
          <a:bodyPr/>
          <a:lstStyle>
            <a:lvl1pPr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971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F1E54E3-9CA7-4FEE-9E88-2384A3C1F0A7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14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86E457D-6E2C-462A-A0F0-964AEEF21EB5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14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81AB13D-E541-4CDC-BD1F-47E5E5B92BFF}" type="slidenum">
              <a:rPr lang="es-ES" altLang="pl-PL"/>
              <a:pPr>
                <a:defRPr/>
              </a:pPr>
              <a:t>‹#›</a:t>
            </a:fld>
            <a:endParaRPr lang="es-E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59595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14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Arkusz_programu_Microsoft_Excel_97_20032.xls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oleObject" Target="../embeddings/Arkusz_programu_Microsoft_Excel_97_2003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 txBox="1">
            <a:spLocks/>
          </p:cNvSpPr>
          <p:nvPr/>
        </p:nvSpPr>
        <p:spPr>
          <a:xfrm>
            <a:off x="2032000" y="2420938"/>
            <a:ext cx="6500813" cy="571500"/>
          </a:xfrm>
          <a:prstGeom prst="rect">
            <a:avLst/>
          </a:prstGeo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ULMA Construccion Polska  SA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Prezentacja wyników 2017 r.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5" name="3 Marcador de texto"/>
          <p:cNvSpPr txBox="1">
            <a:spLocks/>
          </p:cNvSpPr>
          <p:nvPr/>
        </p:nvSpPr>
        <p:spPr>
          <a:xfrm>
            <a:off x="1547813" y="3322638"/>
            <a:ext cx="7345362" cy="5715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stuaren leku-marka 1"/>
          <p:cNvSpPr>
            <a:spLocks noGrp="1"/>
          </p:cNvSpPr>
          <p:nvPr>
            <p:ph type="body" sz="quarter" idx="11"/>
          </p:nvPr>
        </p:nvSpPr>
        <p:spPr bwMode="auto">
          <a:xfrm>
            <a:off x="928688" y="1857375"/>
            <a:ext cx="17145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u-ES" altLang="pl-PL" smtClean="0"/>
              <a:t>0</a:t>
            </a:r>
            <a:r>
              <a:rPr lang="pl-PL" altLang="pl-PL" smtClean="0"/>
              <a:t>2</a:t>
            </a:r>
            <a:endParaRPr lang="es-ES" altLang="pl-PL" smtClean="0"/>
          </a:p>
        </p:txBody>
      </p:sp>
      <p:sp>
        <p:nvSpPr>
          <p:cNvPr id="3" name="Testuaren leku-marka 2"/>
          <p:cNvSpPr>
            <a:spLocks noGrp="1"/>
          </p:cNvSpPr>
          <p:nvPr>
            <p:ph type="body" sz="quarter" idx="10"/>
          </p:nvPr>
        </p:nvSpPr>
        <p:spPr>
          <a:xfrm>
            <a:off x="2590800" y="2133600"/>
            <a:ext cx="6751638" cy="642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200" dirty="0"/>
              <a:t>Portfel najważniejszych </a:t>
            </a:r>
            <a:r>
              <a:rPr lang="pl-PL" sz="3200" dirty="0" smtClean="0"/>
              <a:t>kontraktów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200" dirty="0" smtClean="0"/>
              <a:t>realizowanych </a:t>
            </a:r>
            <a:r>
              <a:rPr lang="pl-PL" sz="3200" dirty="0"/>
              <a:t>w </a:t>
            </a:r>
            <a:r>
              <a:rPr lang="pl-PL" sz="3200" dirty="0" smtClean="0"/>
              <a:t>2017 </a:t>
            </a:r>
            <a:r>
              <a:rPr lang="pl-PL" sz="3200" dirty="0"/>
              <a:t>r.</a:t>
            </a:r>
            <a:endParaRPr lang="es-ES" sz="3200" dirty="0"/>
          </a:p>
        </p:txBody>
      </p:sp>
      <p:sp>
        <p:nvSpPr>
          <p:cNvPr id="36868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FBA2E7B-56E3-4B0E-A5DB-39BBB8AE386F}" type="slidenum">
              <a:rPr lang="es-ES" altLang="pl-PL" smtClean="0">
                <a:solidFill>
                  <a:srgbClr val="898989"/>
                </a:solidFill>
              </a:rPr>
              <a:pPr/>
              <a:t>10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>
                <a:solidFill>
                  <a:srgbClr val="404040"/>
                </a:solidFill>
                <a:ea typeface="ＭＳ Ｐゴシック" pitchFamily="34" charset="-128"/>
              </a:rPr>
              <a:t>Galeria Młociny w Warszawie</a:t>
            </a:r>
            <a:endParaRPr lang="en-GB" altLang="pl-PL" sz="1900">
              <a:solidFill>
                <a:srgbClr val="404040"/>
              </a:solidFill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Inwestor: </a:t>
            </a:r>
            <a:r>
              <a:rPr lang="pl-PL" altLang="pl-PL" sz="1200"/>
              <a:t>Echo Investment Polska, Echo Polska Properties</a:t>
            </a:r>
          </a:p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Generalny Wykonawca: </a:t>
            </a:r>
            <a:r>
              <a:rPr lang="pl-PL" altLang="pl-PL" sz="1200" b="1" i="1">
                <a:solidFill>
                  <a:srgbClr val="000000"/>
                </a:solidFill>
              </a:rPr>
              <a:t>ERBUD S.A.</a:t>
            </a:r>
            <a:endParaRPr lang="es-ES" altLang="pl-PL" sz="1200" i="1">
              <a:solidFill>
                <a:srgbClr val="000000"/>
              </a:solidFill>
            </a:endParaRPr>
          </a:p>
        </p:txBody>
      </p:sp>
      <p:pic>
        <p:nvPicPr>
          <p:cNvPr id="3789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316788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Symbol zastępczy numeru slajdu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3AD022-00E6-4B50-9E91-F52A38CCDD94}" type="slidenum">
              <a:rPr lang="es-ES" altLang="pl-PL" smtClean="0">
                <a:solidFill>
                  <a:srgbClr val="898989"/>
                </a:solidFill>
              </a:rPr>
              <a:pPr/>
              <a:t>11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>
                <a:solidFill>
                  <a:srgbClr val="404040"/>
                </a:solidFill>
                <a:ea typeface="ＭＳ Ｐゴシック" pitchFamily="34" charset="-128"/>
              </a:rPr>
              <a:t>Galeria Libero w Katowicach</a:t>
            </a:r>
            <a:endParaRPr lang="en-GB" altLang="pl-PL" sz="1900">
              <a:solidFill>
                <a:srgbClr val="404040"/>
              </a:solidFill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6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Inwestor: </a:t>
            </a:r>
            <a:r>
              <a:rPr lang="pl-PL" altLang="pl-PL" sz="1200"/>
              <a:t>Echo Investment Polska</a:t>
            </a:r>
          </a:p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Generalny Wykonawca: </a:t>
            </a:r>
            <a:r>
              <a:rPr lang="pl-PL" altLang="pl-PL" sz="1200" b="1" i="1">
                <a:solidFill>
                  <a:srgbClr val="000000"/>
                </a:solidFill>
              </a:rPr>
              <a:t>ERBUD S.A.</a:t>
            </a:r>
            <a:endParaRPr lang="es-ES" altLang="pl-PL" sz="1200" i="1">
              <a:solidFill>
                <a:srgbClr val="000000"/>
              </a:solidFill>
            </a:endParaRPr>
          </a:p>
        </p:txBody>
      </p:sp>
      <p:pic>
        <p:nvPicPr>
          <p:cNvPr id="38917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490663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Symbol zastępczy numeru slajdu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2A40852-E630-48E1-A271-13B6E0197A1A}" type="slidenum">
              <a:rPr lang="es-ES" altLang="pl-PL" smtClean="0">
                <a:solidFill>
                  <a:srgbClr val="898989"/>
                </a:solidFill>
              </a:rPr>
              <a:pPr/>
              <a:t>12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>
                <a:ea typeface="ＭＳ Ｐゴシック" pitchFamily="34" charset="-128"/>
              </a:rPr>
              <a:t>Obiekt 21 w ciągu drogi S7 na odcinku Skomielna Biała – Chabówka</a:t>
            </a:r>
            <a:endParaRPr lang="en-GB" altLang="pl-PL" sz="1900"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0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Inwestor: GDDKiA</a:t>
            </a:r>
          </a:p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Podwykonawca: </a:t>
            </a:r>
            <a:r>
              <a:rPr lang="pl-PL" altLang="pl-PL" sz="1200" b="1" i="1">
                <a:solidFill>
                  <a:srgbClr val="000000"/>
                </a:solidFill>
              </a:rPr>
              <a:t>PORR Polska Infrastructure S.A.</a:t>
            </a:r>
            <a:endParaRPr lang="es-ES" altLang="pl-PL" sz="1200" i="1">
              <a:solidFill>
                <a:srgbClr val="000000"/>
              </a:solidFill>
            </a:endParaRPr>
          </a:p>
        </p:txBody>
      </p:sp>
      <p:pic>
        <p:nvPicPr>
          <p:cNvPr id="39941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7788"/>
            <a:ext cx="76962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Symbol zastępczy numeru slajdu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55B3E71-C4E0-45CF-94B3-1C9A6614AF14}" type="slidenum">
              <a:rPr lang="es-ES" altLang="pl-PL" smtClean="0">
                <a:solidFill>
                  <a:srgbClr val="898989"/>
                </a:solidFill>
              </a:rPr>
              <a:pPr/>
              <a:t>13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>
                <a:ea typeface="ＭＳ Ｐゴシック" pitchFamily="34" charset="-128"/>
              </a:rPr>
              <a:t>Elektrownia Turów</a:t>
            </a:r>
            <a:endParaRPr lang="en-GB" altLang="pl-PL" sz="1900"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Inwestor: </a:t>
            </a:r>
            <a:r>
              <a:rPr lang="pl-PL" altLang="pl-PL" sz="1200"/>
              <a:t>PGE Polska Grupa Energetyczna S.A.</a:t>
            </a:r>
          </a:p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Generalny wykonawca: </a:t>
            </a:r>
            <a:r>
              <a:rPr lang="pl-PL" altLang="pl-PL" sz="1200">
                <a:solidFill>
                  <a:srgbClr val="000000"/>
                </a:solidFill>
              </a:rPr>
              <a:t>BUDIMEX S.A.</a:t>
            </a:r>
            <a:endParaRPr lang="es-ES" altLang="pl-PL" sz="1200" i="1">
              <a:solidFill>
                <a:srgbClr val="000000"/>
              </a:solidFill>
            </a:endParaRPr>
          </a:p>
        </p:txBody>
      </p:sp>
      <p:pic>
        <p:nvPicPr>
          <p:cNvPr id="4096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9342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Symbol zastępczy numeru slajdu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963E582-C23C-4536-A4D3-3A9578907A57}" type="slidenum">
              <a:rPr lang="es-ES" altLang="pl-PL" smtClean="0">
                <a:solidFill>
                  <a:srgbClr val="898989"/>
                </a:solidFill>
              </a:rPr>
              <a:pPr/>
              <a:t>14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6868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/>
              <a:t>…..a także</a:t>
            </a:r>
            <a:endParaRPr lang="es-ES" sz="2400" dirty="0"/>
          </a:p>
        </p:txBody>
      </p:sp>
      <p:sp>
        <p:nvSpPr>
          <p:cNvPr id="7" name="Prostokąt 6"/>
          <p:cNvSpPr/>
          <p:nvPr/>
        </p:nvSpPr>
        <p:spPr>
          <a:xfrm>
            <a:off x="1828800" y="838200"/>
            <a:ext cx="5486400" cy="5094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263" lvl="1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defRPr/>
            </a:pPr>
            <a:endParaRPr lang="pl-PL" sz="13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Obwodnica Wałcza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S17 odc. Garwolin – Gończyce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S6 odc. Ustronie Morskie- początek obwodnicy Koszalina i Sianowa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ul. Bohaterów Monte Cassino, Lublin</a:t>
            </a:r>
          </a:p>
          <a:p>
            <a:pPr marL="735013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Aleja Niepodległości, Białystok - etap III</a:t>
            </a:r>
          </a:p>
          <a:p>
            <a:pPr marL="735013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A1 odc. I Pyrzowice-Woźniki</a:t>
            </a:r>
          </a:p>
          <a:p>
            <a:pPr marL="735013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S3 odc. Jawor – Bolków</a:t>
            </a:r>
          </a:p>
          <a:p>
            <a:pPr marL="735013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3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300" b="1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3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Wytwórnia Pasz w Kluczborku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Mlekpol Mrągowo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3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3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</a:rPr>
              <a:t>Szpital im. Rydygiera, Toruń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</a:rPr>
              <a:t>The Park B5,B6, Warszawa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Park </a:t>
            </a:r>
            <a:r>
              <a:rPr lang="pl-PL" sz="1300" dirty="0" err="1">
                <a:latin typeface="+mn-lt"/>
              </a:rPr>
              <a:t>Avenue</a:t>
            </a:r>
            <a:r>
              <a:rPr lang="pl-PL" sz="1300" dirty="0">
                <a:latin typeface="+mn-lt"/>
              </a:rPr>
              <a:t>, Warszawa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</a:rPr>
              <a:t>Biurowiec PIXEL, Poznań (II etap)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Podium Park, Kraków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</a:rPr>
              <a:t>Wiślane Tarasy, Kraków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solidFill>
                  <a:srgbClr val="000000"/>
                </a:solidFill>
                <a:latin typeface="+mn-lt"/>
              </a:rPr>
              <a:t>Biurowiec </a:t>
            </a:r>
            <a:r>
              <a:rPr lang="pl-PL" sz="1300" dirty="0" err="1">
                <a:solidFill>
                  <a:srgbClr val="000000"/>
                </a:solidFill>
                <a:latin typeface="+mn-lt"/>
              </a:rPr>
              <a:t>Graffit</a:t>
            </a:r>
            <a:r>
              <a:rPr lang="pl-PL" sz="1300" dirty="0">
                <a:solidFill>
                  <a:srgbClr val="000000"/>
                </a:solidFill>
                <a:latin typeface="+mn-lt"/>
              </a:rPr>
              <a:t>, Warszawa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Szpital Południowy w Warszawie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300" dirty="0">
                <a:latin typeface="+mn-lt"/>
              </a:rPr>
              <a:t>Wieża kontroli lotów na lotnisku w Pyrzowicach</a:t>
            </a:r>
          </a:p>
          <a:p>
            <a:pPr marL="449263" lvl="1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defRPr/>
            </a:pPr>
            <a:endParaRPr lang="pl-PL" sz="1300" dirty="0">
              <a:latin typeface="+mn-lt"/>
            </a:endParaRPr>
          </a:p>
        </p:txBody>
      </p:sp>
      <p:sp>
        <p:nvSpPr>
          <p:cNvPr id="41988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A031B1D-A0D8-43E7-83BB-D015BB3C235D}" type="slidenum">
              <a:rPr lang="es-ES" altLang="pl-PL" smtClean="0">
                <a:solidFill>
                  <a:srgbClr val="898989"/>
                </a:solidFill>
              </a:rPr>
              <a:pPr/>
              <a:t>15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stuaren leku-marka 1"/>
          <p:cNvSpPr>
            <a:spLocks noGrp="1"/>
          </p:cNvSpPr>
          <p:nvPr>
            <p:ph type="body" sz="quarter" idx="11"/>
          </p:nvPr>
        </p:nvSpPr>
        <p:spPr bwMode="auto">
          <a:xfrm>
            <a:off x="928688" y="1857375"/>
            <a:ext cx="17145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u-ES" altLang="pl-PL" smtClean="0"/>
              <a:t>0</a:t>
            </a:r>
            <a:r>
              <a:rPr lang="pl-PL" altLang="pl-PL" smtClean="0"/>
              <a:t>3</a:t>
            </a:r>
            <a:endParaRPr lang="es-ES" altLang="pl-PL" smtClean="0"/>
          </a:p>
        </p:txBody>
      </p:sp>
      <p:sp>
        <p:nvSpPr>
          <p:cNvPr id="3" name="Testuaren leku-marka 2"/>
          <p:cNvSpPr>
            <a:spLocks noGrp="1"/>
          </p:cNvSpPr>
          <p:nvPr>
            <p:ph type="body" sz="quarter" idx="10"/>
          </p:nvPr>
        </p:nvSpPr>
        <p:spPr>
          <a:xfrm>
            <a:off x="2590800" y="2209800"/>
            <a:ext cx="64008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200" dirty="0" smtClean="0"/>
              <a:t>Portfel </a:t>
            </a:r>
            <a:r>
              <a:rPr lang="pl-PL" sz="2200" dirty="0"/>
              <a:t>najważniejszych projektów z </a:t>
            </a:r>
            <a:r>
              <a:rPr lang="pl-PL" sz="2200" dirty="0" smtClean="0"/>
              <a:t>udziałem ULMA realizowanych w roku 2018</a:t>
            </a:r>
            <a:endParaRPr lang="es-ES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dirty="0" smtClean="0"/>
              <a:t>                                                                                                        </a:t>
            </a:r>
            <a:endParaRPr lang="es-ES" sz="2400" dirty="0"/>
          </a:p>
        </p:txBody>
      </p:sp>
      <p:sp>
        <p:nvSpPr>
          <p:cNvPr id="43012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0E733DA-FE98-4F71-A1E9-EE43A5601FF2}" type="slidenum">
              <a:rPr lang="es-ES" altLang="pl-PL" smtClean="0">
                <a:solidFill>
                  <a:srgbClr val="898989"/>
                </a:solidFill>
              </a:rPr>
              <a:pPr/>
              <a:t>16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>
                <a:solidFill>
                  <a:srgbClr val="404040"/>
                </a:solidFill>
                <a:ea typeface="ＭＳ Ｐゴシック" pitchFamily="34" charset="-128"/>
              </a:rPr>
              <a:t>UNITY CENTRE w Krakowie</a:t>
            </a:r>
            <a:endParaRPr lang="en-GB" altLang="pl-PL" sz="1900">
              <a:solidFill>
                <a:srgbClr val="404040"/>
              </a:solidFill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6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Inwestor: </a:t>
            </a:r>
            <a:r>
              <a:rPr lang="pl-PL" altLang="pl-PL" sz="1200"/>
              <a:t>GD&amp;K Group, Verity Development</a:t>
            </a:r>
          </a:p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Generalny Wykonawca: </a:t>
            </a:r>
            <a:r>
              <a:rPr lang="pl-PL" altLang="pl-PL" sz="1200" b="1" i="1">
                <a:solidFill>
                  <a:srgbClr val="000000"/>
                </a:solidFill>
              </a:rPr>
              <a:t>STRABAG Sp. z o.o.</a:t>
            </a:r>
            <a:endParaRPr lang="es-ES" altLang="pl-PL" sz="1200" i="1">
              <a:solidFill>
                <a:srgbClr val="000000"/>
              </a:solidFill>
            </a:endParaRP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741488"/>
            <a:ext cx="69818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Symbol zastępczy numeru slajdu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F534222-9B73-4FB6-AD05-F9D1D0A8BDD5}" type="slidenum">
              <a:rPr lang="es-ES" altLang="pl-PL" smtClean="0">
                <a:solidFill>
                  <a:srgbClr val="898989"/>
                </a:solidFill>
              </a:rPr>
              <a:pPr/>
              <a:t>17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>
                <a:solidFill>
                  <a:srgbClr val="404040"/>
                </a:solidFill>
                <a:ea typeface="ＭＳ Ｐゴシック" pitchFamily="34" charset="-128"/>
              </a:rPr>
              <a:t>SPECTRUM TOWER – SKYLINER w Warszawie</a:t>
            </a:r>
            <a:endParaRPr lang="en-GB" altLang="pl-PL" sz="1900">
              <a:solidFill>
                <a:srgbClr val="404040"/>
              </a:solidFill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0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Inwestor: </a:t>
            </a:r>
            <a:r>
              <a:rPr lang="pl-PL" altLang="pl-PL" sz="1200"/>
              <a:t>KARIMPOL POLSKA Sp. z o.o.</a:t>
            </a:r>
          </a:p>
          <a:p>
            <a:pPr eaLnBrk="1" hangingPunct="1"/>
            <a:r>
              <a:rPr lang="pl-PL" altLang="pl-PL" sz="1200" i="1">
                <a:solidFill>
                  <a:srgbClr val="000000"/>
                </a:solidFill>
              </a:rPr>
              <a:t>Generalny Wykonawca: </a:t>
            </a:r>
            <a:r>
              <a:rPr lang="pl-PL" altLang="pl-PL" sz="1200" b="1" i="1">
                <a:solidFill>
                  <a:srgbClr val="000000"/>
                </a:solidFill>
              </a:rPr>
              <a:t>WARBUD S.A.</a:t>
            </a:r>
            <a:endParaRPr lang="es-ES" altLang="pl-PL" sz="1200" i="1">
              <a:solidFill>
                <a:srgbClr val="000000"/>
              </a:solidFill>
            </a:endParaRPr>
          </a:p>
        </p:txBody>
      </p:sp>
      <p:pic>
        <p:nvPicPr>
          <p:cNvPr id="45061" name="Picture 2" descr="Znalezione obrazy dla zapytania skyliner warsza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97706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Symbol zastępczy numeru slajdu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49657D-C2AA-47E2-81AD-B6BC632917C7}" type="slidenum">
              <a:rPr lang="es-ES" altLang="pl-PL" smtClean="0">
                <a:solidFill>
                  <a:srgbClr val="898989"/>
                </a:solidFill>
              </a:rPr>
              <a:pPr/>
              <a:t>18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 dirty="0" smtClean="0">
                <a:solidFill>
                  <a:srgbClr val="404040"/>
                </a:solidFill>
                <a:ea typeface="ＭＳ Ｐゴシック" pitchFamily="34" charset="-128"/>
              </a:rPr>
              <a:t>Obiekt M2 w ciągu obwodnicy Płocka</a:t>
            </a:r>
            <a:endParaRPr lang="en-GB" altLang="pl-PL" sz="1900" dirty="0">
              <a:solidFill>
                <a:srgbClr val="404040"/>
              </a:solidFill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0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 dirty="0">
                <a:solidFill>
                  <a:srgbClr val="000000"/>
                </a:solidFill>
              </a:rPr>
              <a:t>Inwestor: </a:t>
            </a:r>
            <a:r>
              <a:rPr lang="pl-PL" altLang="pl-PL" sz="1200" dirty="0" smtClean="0"/>
              <a:t>Urząd Miasta Płock</a:t>
            </a:r>
            <a:endParaRPr lang="pl-PL" altLang="pl-PL" sz="1200" dirty="0"/>
          </a:p>
          <a:p>
            <a:pPr eaLnBrk="1" hangingPunct="1"/>
            <a:r>
              <a:rPr lang="pl-PL" altLang="pl-PL" sz="1200" i="1" dirty="0">
                <a:solidFill>
                  <a:srgbClr val="000000"/>
                </a:solidFill>
              </a:rPr>
              <a:t>Generalny Wykonawca: </a:t>
            </a:r>
            <a:r>
              <a:rPr lang="pl-PL" altLang="pl-PL" sz="1200" b="1" i="1" dirty="0" smtClean="0">
                <a:solidFill>
                  <a:srgbClr val="000000"/>
                </a:solidFill>
              </a:rPr>
              <a:t>PORR S.A.</a:t>
            </a:r>
            <a:endParaRPr lang="es-ES" altLang="pl-PL" sz="1200" i="1" dirty="0">
              <a:solidFill>
                <a:srgbClr val="0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2" y="1447800"/>
            <a:ext cx="7546528" cy="50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609600" y="914400"/>
            <a:ext cx="6429375" cy="642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/>
              <a:t>Spis treści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62000" y="2209800"/>
            <a:ext cx="75438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r>
              <a:rPr lang="pl-PL" dirty="0">
                <a:latin typeface="+mn-lt"/>
              </a:rPr>
              <a:t>Rynek budowlany w Polsce w 2017 roku			3-9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endParaRPr lang="pl-PL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r>
              <a:rPr lang="pl-PL" dirty="0">
                <a:latin typeface="+mn-lt"/>
              </a:rPr>
              <a:t>Portfel najważniejszych kontraktów realizowanych w 2017 r.	10-15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endParaRPr lang="pl-PL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r>
              <a:rPr lang="pl-PL" dirty="0">
                <a:latin typeface="+mn-lt"/>
              </a:rPr>
              <a:t>Portfel najważniejszych projektów z udziałem ULMA 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realizowanych w roku 2018 oraz perspektywy rynkowe		16-21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endParaRPr lang="pl-PL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r>
              <a:rPr lang="pl-PL" dirty="0">
                <a:latin typeface="+mn-lt"/>
              </a:rPr>
              <a:t>Rynki spółek zależnych 					22-26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endParaRPr lang="pl-PL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v"/>
              <a:defRPr/>
            </a:pPr>
            <a:r>
              <a:rPr lang="pl-PL" dirty="0">
                <a:latin typeface="+mn-lt"/>
              </a:rPr>
              <a:t>Wyniki finansowe za 2017 rok				27-32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</p:txBody>
      </p:sp>
      <p:sp>
        <p:nvSpPr>
          <p:cNvPr id="28676" name="Symbol zastępczy numeru slajd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E8BD2D-E303-40FC-8EAA-96D6772EEFE4}" type="slidenum">
              <a:rPr lang="es-ES" altLang="pl-PL" smtClean="0">
                <a:solidFill>
                  <a:srgbClr val="898989"/>
                </a:solidFill>
              </a:rPr>
              <a:pPr/>
              <a:t>2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5 CuadroTexto"/>
          <p:cNvSpPr txBox="1">
            <a:spLocks noChangeArrowheads="1"/>
          </p:cNvSpPr>
          <p:nvPr/>
        </p:nvSpPr>
        <p:spPr bwMode="auto">
          <a:xfrm>
            <a:off x="371475" y="396875"/>
            <a:ext cx="763111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900" b="1" dirty="0" smtClean="0">
                <a:solidFill>
                  <a:srgbClr val="404040"/>
                </a:solidFill>
                <a:ea typeface="ＭＳ Ｐゴシック" pitchFamily="34" charset="-128"/>
              </a:rPr>
              <a:t>Modernizacja linii obwodowej w Warszawie</a:t>
            </a:r>
            <a:endParaRPr lang="en-GB" altLang="pl-PL" sz="1900" dirty="0">
              <a:solidFill>
                <a:srgbClr val="404040"/>
              </a:solidFill>
              <a:ea typeface="ＭＳ Ｐゴシック" pitchFamily="34" charset="-128"/>
            </a:endParaRPr>
          </a:p>
        </p:txBody>
      </p:sp>
      <p:cxnSp>
        <p:nvCxnSpPr>
          <p:cNvPr id="10" name="Lotura-marra zuzena 9"/>
          <p:cNvCxnSpPr/>
          <p:nvPr/>
        </p:nvCxnSpPr>
        <p:spPr>
          <a:xfrm>
            <a:off x="498475" y="836613"/>
            <a:ext cx="0" cy="4318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0" name="TestuKoadroa 16"/>
          <p:cNvSpPr txBox="1">
            <a:spLocks noChangeArrowheads="1"/>
          </p:cNvSpPr>
          <p:nvPr/>
        </p:nvSpPr>
        <p:spPr bwMode="auto">
          <a:xfrm>
            <a:off x="482600" y="804863"/>
            <a:ext cx="574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200" i="1" dirty="0">
                <a:solidFill>
                  <a:srgbClr val="000000"/>
                </a:solidFill>
              </a:rPr>
              <a:t>Inwestor: </a:t>
            </a:r>
            <a:r>
              <a:rPr lang="pl-PL" altLang="pl-PL" sz="1200" dirty="0" smtClean="0"/>
              <a:t>PKP Polskie Linie Kolejowe S.A.</a:t>
            </a:r>
            <a:endParaRPr lang="pl-PL" altLang="pl-PL" sz="1200" dirty="0"/>
          </a:p>
          <a:p>
            <a:pPr eaLnBrk="1" hangingPunct="1"/>
            <a:r>
              <a:rPr lang="pl-PL" altLang="pl-PL" sz="1200" i="1" dirty="0">
                <a:solidFill>
                  <a:srgbClr val="000000"/>
                </a:solidFill>
              </a:rPr>
              <a:t>Generalny Wykonawca: </a:t>
            </a:r>
            <a:r>
              <a:rPr lang="pl-PL" altLang="pl-PL" sz="1200" b="1" i="1" dirty="0" err="1" smtClean="0">
                <a:solidFill>
                  <a:srgbClr val="000000"/>
                </a:solidFill>
              </a:rPr>
              <a:t>Strabag</a:t>
            </a:r>
            <a:r>
              <a:rPr lang="pl-PL" altLang="pl-PL" sz="1200" b="1" i="1" dirty="0" smtClean="0">
                <a:solidFill>
                  <a:srgbClr val="000000"/>
                </a:solidFill>
              </a:rPr>
              <a:t> Sp. z o.o.</a:t>
            </a:r>
            <a:endParaRPr lang="es-ES" altLang="pl-PL" sz="1200" i="1" dirty="0">
              <a:solidFill>
                <a:srgbClr val="00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39049"/>
            <a:ext cx="7848600" cy="52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6868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/>
              <a:t>…..a także</a:t>
            </a:r>
            <a:endParaRPr lang="es-ES" sz="2400" dirty="0"/>
          </a:p>
        </p:txBody>
      </p:sp>
      <p:sp>
        <p:nvSpPr>
          <p:cNvPr id="7" name="Prostokąt 6"/>
          <p:cNvSpPr/>
          <p:nvPr/>
        </p:nvSpPr>
        <p:spPr>
          <a:xfrm>
            <a:off x="2057400" y="1447800"/>
            <a:ext cx="60198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latin typeface="+mn-lt"/>
              </a:rPr>
              <a:t>Linia kolejowa E30 Kraków – Rudzice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 smtClean="0">
                <a:latin typeface="+mn-lt"/>
              </a:rPr>
              <a:t>Budowa </a:t>
            </a:r>
            <a:r>
              <a:rPr lang="pl-PL" sz="1600" dirty="0">
                <a:latin typeface="+mn-lt"/>
              </a:rPr>
              <a:t>Południowej Obwodnicy Warszawy, odc. B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latin typeface="+mn-lt"/>
              </a:rPr>
              <a:t>Budowa drogi S17 – obwodnica Kołbieli (koniec obwodnicy)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latin typeface="+mn-lt"/>
              </a:rPr>
              <a:t>Budowa drogi S17 – Garwolin (początek i koniec obwodnicy)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latin typeface="+mn-lt"/>
              </a:rPr>
              <a:t>Budowa drogi S17 – Gończyce (koniec obwodnicy)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latin typeface="+mn-lt"/>
              </a:rPr>
              <a:t>Obiekt MS-4B w ciągu drogi S3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 smtClean="0">
                <a:latin typeface="+mn-lt"/>
              </a:rPr>
              <a:t>Przebudowa </a:t>
            </a:r>
            <a:r>
              <a:rPr lang="pl-PL" sz="1600" dirty="0">
                <a:latin typeface="+mn-lt"/>
              </a:rPr>
              <a:t>ul. Grygowej w Lublinie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6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latin typeface="+mn-lt"/>
              </a:rPr>
              <a:t>Zbiornik Racibórz (kontynuacja)</a:t>
            </a:r>
          </a:p>
          <a:p>
            <a:pPr marL="449263" lvl="1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defRPr/>
            </a:pPr>
            <a:endParaRPr lang="pl-PL" sz="16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endParaRPr lang="pl-PL" sz="1600" dirty="0">
              <a:latin typeface="+mn-lt"/>
            </a:endParaRP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  <a:latin typeface="+mn-lt"/>
              </a:rPr>
              <a:t>Business Garden 2 w Poznaniu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  <a:latin typeface="+mn-lt"/>
              </a:rPr>
              <a:t>Hanza Tower w Szczecinie</a:t>
            </a:r>
          </a:p>
          <a:p>
            <a:pPr marL="735013" lvl="1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ct val="120000"/>
              <a:buFont typeface="Arial" pitchFamily="34" charset="0"/>
              <a:buChar char="•"/>
              <a:defRPr/>
            </a:pPr>
            <a:r>
              <a:rPr lang="pl-PL" sz="1600" dirty="0">
                <a:solidFill>
                  <a:srgbClr val="000000"/>
                </a:solidFill>
                <a:latin typeface="+mn-lt"/>
              </a:rPr>
              <a:t>Budynek Wydziału Architektury Politechniki Poznańskiej</a:t>
            </a:r>
          </a:p>
        </p:txBody>
      </p:sp>
      <p:sp>
        <p:nvSpPr>
          <p:cNvPr id="46084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CE6586C-0E9B-4BD1-B3CF-8AA3FCB9257B}" type="slidenum">
              <a:rPr lang="es-ES" altLang="pl-PL" smtClean="0">
                <a:solidFill>
                  <a:srgbClr val="898989"/>
                </a:solidFill>
              </a:rPr>
              <a:pPr/>
              <a:t>21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 smtClean="0"/>
              <a:t>Perspektywy rynku budowlanego w Polsce na rok 2018</a:t>
            </a:r>
            <a:endParaRPr lang="es-ES" sz="2200" b="1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8"/>
          </p:nvPr>
        </p:nvSpPr>
        <p:spPr>
          <a:xfrm>
            <a:off x="228600" y="1143000"/>
            <a:ext cx="8572500" cy="51054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</a:rPr>
              <a:t>Prognozy </a:t>
            </a:r>
            <a:r>
              <a:rPr lang="pl-PL" sz="1400" dirty="0" smtClean="0">
                <a:solidFill>
                  <a:schemeClr val="tx1"/>
                </a:solidFill>
              </a:rPr>
              <a:t>rynkowe wskazują</a:t>
            </a:r>
            <a:r>
              <a:rPr lang="pl-PL" sz="1400" dirty="0">
                <a:solidFill>
                  <a:schemeClr val="tx1"/>
                </a:solidFill>
              </a:rPr>
              <a:t>, że w roku 2018 nastąpi </a:t>
            </a:r>
            <a:r>
              <a:rPr lang="pl-PL" sz="1400" dirty="0" smtClean="0">
                <a:solidFill>
                  <a:schemeClr val="tx1"/>
                </a:solidFill>
              </a:rPr>
              <a:t>dalszy wzrost </a:t>
            </a:r>
            <a:r>
              <a:rPr lang="pl-PL" sz="1400" dirty="0">
                <a:solidFill>
                  <a:schemeClr val="tx1"/>
                </a:solidFill>
              </a:rPr>
              <a:t>produkcji w </a:t>
            </a:r>
            <a:r>
              <a:rPr lang="pl-PL" sz="1400" b="1" dirty="0">
                <a:solidFill>
                  <a:schemeClr val="tx1"/>
                </a:solidFill>
              </a:rPr>
              <a:t>budownictwie inżynieryjnym </a:t>
            </a:r>
            <a:r>
              <a:rPr lang="pl-PL" sz="1400" dirty="0" smtClean="0">
                <a:solidFill>
                  <a:schemeClr val="tx1"/>
                </a:solidFill>
              </a:rPr>
              <a:t>(nawet o </a:t>
            </a:r>
            <a:r>
              <a:rPr lang="pl-PL" sz="1400" dirty="0">
                <a:solidFill>
                  <a:schemeClr val="tx1"/>
                </a:solidFill>
              </a:rPr>
              <a:t>21,1%), a zwłaszcza w budownictwie kolejowym oraz najważniejszym z punktu widzenia Grupy segmencie obejmującym budowę mostów, wiaduktów i </a:t>
            </a:r>
            <a:r>
              <a:rPr lang="pl-PL" sz="1400" dirty="0" smtClean="0">
                <a:solidFill>
                  <a:schemeClr val="tx1"/>
                </a:solidFill>
              </a:rPr>
              <a:t>estakad.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sz="1200" dirty="0" smtClean="0">
                <a:solidFill>
                  <a:schemeClr val="tx1"/>
                </a:solidFill>
              </a:rPr>
              <a:t>Z </a:t>
            </a:r>
            <a:r>
              <a:rPr lang="pl-PL" sz="1200" dirty="0">
                <a:solidFill>
                  <a:schemeClr val="tx1"/>
                </a:solidFill>
              </a:rPr>
              <a:t>informacji przekazanych przez </a:t>
            </a:r>
            <a:r>
              <a:rPr lang="pl-PL" sz="1200" b="1" dirty="0">
                <a:solidFill>
                  <a:schemeClr val="tx1"/>
                </a:solidFill>
              </a:rPr>
              <a:t>GDDKiA</a:t>
            </a:r>
            <a:r>
              <a:rPr lang="pl-PL" sz="1200" dirty="0">
                <a:solidFill>
                  <a:schemeClr val="tx1"/>
                </a:solidFill>
              </a:rPr>
              <a:t> wynika, że w 2018 roku planuje się oddanie prawie 450 km nowych dróg. W postępowaniach przetargowych są obecnie 53 odcinki o łącznej długości 727 km.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sz="1200" dirty="0" smtClean="0">
                <a:solidFill>
                  <a:schemeClr val="tx1"/>
                </a:solidFill>
              </a:rPr>
              <a:t>Szacuje </a:t>
            </a:r>
            <a:r>
              <a:rPr lang="pl-PL" sz="1200" dirty="0">
                <a:solidFill>
                  <a:schemeClr val="tx1"/>
                </a:solidFill>
              </a:rPr>
              <a:t>się, że </a:t>
            </a:r>
            <a:r>
              <a:rPr lang="pl-PL" sz="1200" b="1" dirty="0">
                <a:solidFill>
                  <a:schemeClr val="tx1"/>
                </a:solidFill>
              </a:rPr>
              <a:t>GDDKiA oraz PKP PLK</a:t>
            </a:r>
            <a:r>
              <a:rPr lang="pl-PL" sz="1200" dirty="0">
                <a:solidFill>
                  <a:schemeClr val="tx1"/>
                </a:solidFill>
              </a:rPr>
              <a:t>, wspomagane przez fundusze unijne mają do wydania odpowiednio </a:t>
            </a:r>
            <a:r>
              <a:rPr lang="pl-PL" sz="1200" dirty="0" smtClean="0">
                <a:solidFill>
                  <a:schemeClr val="tx1"/>
                </a:solidFill>
              </a:rPr>
              <a:t>135 mld </a:t>
            </a:r>
            <a:r>
              <a:rPr lang="pl-PL" sz="1200" dirty="0">
                <a:solidFill>
                  <a:schemeClr val="tx1"/>
                </a:solidFill>
              </a:rPr>
              <a:t>zł na budowę dróg oraz 66 mld zł na modernizację linii kolejowych.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W </a:t>
            </a:r>
            <a:r>
              <a:rPr lang="pl-PL" sz="1400" dirty="0">
                <a:solidFill>
                  <a:schemeClr val="tx1"/>
                </a:solidFill>
              </a:rPr>
              <a:t>budownictwie </a:t>
            </a:r>
            <a:r>
              <a:rPr lang="pl-PL" sz="1400" b="1" dirty="0">
                <a:solidFill>
                  <a:schemeClr val="tx1"/>
                </a:solidFill>
              </a:rPr>
              <a:t>mieszkaniowym i </a:t>
            </a:r>
            <a:r>
              <a:rPr lang="pl-PL" sz="1400" b="1" dirty="0" err="1">
                <a:solidFill>
                  <a:schemeClr val="tx1"/>
                </a:solidFill>
              </a:rPr>
              <a:t>niemieszkaniowym</a:t>
            </a:r>
            <a:r>
              <a:rPr lang="pl-PL" sz="1400" b="1" dirty="0">
                <a:solidFill>
                  <a:schemeClr val="tx1"/>
                </a:solidFill>
              </a:rPr>
              <a:t> </a:t>
            </a:r>
            <a:r>
              <a:rPr lang="pl-PL" sz="1400" dirty="0">
                <a:solidFill>
                  <a:schemeClr val="tx1"/>
                </a:solidFill>
              </a:rPr>
              <a:t>prognozuje się dalsze wzrosty, choć już nie tak spektakularne jak w roku 2017 (odpowiednio 3,2% oraz 6,7%). </a:t>
            </a:r>
            <a:endParaRPr lang="pl-PL" sz="14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</a:rPr>
              <a:t>W sektorze przemysłowym przewiduje się koniec wielkich </a:t>
            </a:r>
            <a:r>
              <a:rPr lang="pl-PL" sz="1400" dirty="0" smtClean="0">
                <a:solidFill>
                  <a:schemeClr val="tx1"/>
                </a:solidFill>
              </a:rPr>
              <a:t>inwestycji.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sz="1200" dirty="0" smtClean="0">
                <a:solidFill>
                  <a:schemeClr val="tx1"/>
                </a:solidFill>
              </a:rPr>
              <a:t>W 2017 </a:t>
            </a:r>
            <a:r>
              <a:rPr lang="pl-PL" sz="1200" dirty="0">
                <a:solidFill>
                  <a:schemeClr val="tx1"/>
                </a:solidFill>
              </a:rPr>
              <a:t>roku oddano do eksploatacji największy blok w polskiej energetyce </a:t>
            </a:r>
            <a:r>
              <a:rPr lang="pl-PL" sz="1200" dirty="0" smtClean="0">
                <a:solidFill>
                  <a:schemeClr val="tx1"/>
                </a:solidFill>
              </a:rPr>
              <a:t>(1075 MW) </a:t>
            </a:r>
            <a:r>
              <a:rPr lang="pl-PL" sz="1200" dirty="0">
                <a:solidFill>
                  <a:schemeClr val="tx1"/>
                </a:solidFill>
              </a:rPr>
              <a:t>w Elektrowni Kozienice. </a:t>
            </a:r>
            <a:endParaRPr lang="pl-PL" sz="12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sz="1200" dirty="0" smtClean="0">
                <a:solidFill>
                  <a:schemeClr val="tx1"/>
                </a:solidFill>
              </a:rPr>
              <a:t>Obecnie trwa już budowa </a:t>
            </a:r>
            <a:r>
              <a:rPr lang="pl-PL" sz="1200" dirty="0">
                <a:solidFill>
                  <a:schemeClr val="tx1"/>
                </a:solidFill>
              </a:rPr>
              <a:t>nowych bloków w Elektrowni Opole, Elektrowni Jaworzno III i Elektrowni Turów. </a:t>
            </a:r>
            <a:endParaRPr lang="pl-PL" sz="12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sz="1200" dirty="0" smtClean="0">
                <a:solidFill>
                  <a:schemeClr val="tx1"/>
                </a:solidFill>
              </a:rPr>
              <a:t>Grupy </a:t>
            </a:r>
            <a:r>
              <a:rPr lang="pl-PL" sz="1200" dirty="0">
                <a:solidFill>
                  <a:schemeClr val="tx1"/>
                </a:solidFill>
              </a:rPr>
              <a:t>Energa i Enea planują wspólnie budować blok 1000 MW w Elektrowni </a:t>
            </a:r>
            <a:r>
              <a:rPr lang="pl-PL" sz="1200" dirty="0" smtClean="0">
                <a:solidFill>
                  <a:schemeClr val="tx1"/>
                </a:solidFill>
              </a:rPr>
              <a:t>Ostrołęka, </a:t>
            </a:r>
            <a:r>
              <a:rPr lang="pl-PL" sz="1200" dirty="0">
                <a:solidFill>
                  <a:schemeClr val="tx1"/>
                </a:solidFill>
              </a:rPr>
              <a:t>jednak wciąż nie ma ostatecznej decyzji o realizacji tej inwestycji. </a:t>
            </a:r>
            <a:endParaRPr lang="pl-PL" sz="1200" dirty="0" smtClean="0">
              <a:solidFill>
                <a:schemeClr val="tx1"/>
              </a:solidFill>
            </a:endParaRPr>
          </a:p>
          <a:p>
            <a:pPr marL="914400" lvl="2" indent="0" algn="just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marL="914400" lvl="2" indent="0" algn="just" eaLnBrk="1" fontAlgn="auto" hangingPunct="1">
              <a:spcAft>
                <a:spcPts val="0"/>
              </a:spcAft>
              <a:buFont typeface="Courier New" pitchFamily="49" charset="0"/>
              <a:buNone/>
              <a:defRPr/>
            </a:pPr>
            <a:r>
              <a:rPr lang="pl-PL" sz="1200" dirty="0" smtClean="0">
                <a:solidFill>
                  <a:schemeClr val="tx1"/>
                </a:solidFill>
              </a:rPr>
              <a:t>W </a:t>
            </a:r>
            <a:r>
              <a:rPr lang="pl-PL" sz="1200" dirty="0">
                <a:solidFill>
                  <a:schemeClr val="tx1"/>
                </a:solidFill>
              </a:rPr>
              <a:t>sektorze tym będziemy mieć zatem do czynienia głównie z modernizacją starych jednostek.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dirty="0">
              <a:solidFill>
                <a:schemeClr val="tx1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endParaRPr lang="pl-PL" sz="1400" dirty="0" smtClean="0">
              <a:solidFill>
                <a:schemeClr val="tx1"/>
              </a:solidFill>
            </a:endParaRPr>
          </a:p>
        </p:txBody>
      </p:sp>
      <p:sp>
        <p:nvSpPr>
          <p:cNvPr id="47108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C0B4E5E-A1A7-4301-9712-F56229660D93}" type="slidenum">
              <a:rPr lang="es-ES" altLang="pl-PL" smtClean="0">
                <a:solidFill>
                  <a:srgbClr val="898989"/>
                </a:solidFill>
              </a:rPr>
              <a:pPr/>
              <a:t>22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 smtClean="0"/>
              <a:t>Perspektywy rynku budowlanego w Polsce na rok 2018 – cd.</a:t>
            </a:r>
            <a:endParaRPr lang="es-ES" sz="2200" b="1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8"/>
          </p:nvPr>
        </p:nvSpPr>
        <p:spPr>
          <a:xfrm>
            <a:off x="228600" y="1143000"/>
            <a:ext cx="8572500" cy="51054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Niemniej, pomimo dobrej ogólnej koniunktury rynkowej, sytuacja firm budowlanych jest trudna: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zadłużenie firm budowlanych w </a:t>
            </a:r>
            <a:r>
              <a:rPr lang="pl-PL" dirty="0">
                <a:solidFill>
                  <a:schemeClr val="tx1"/>
                </a:solidFill>
              </a:rPr>
              <a:t>2017 roku wzrosło do 4,27 mld </a:t>
            </a:r>
            <a:r>
              <a:rPr lang="pl-PL" dirty="0" smtClean="0">
                <a:solidFill>
                  <a:schemeClr val="tx1"/>
                </a:solidFill>
              </a:rPr>
              <a:t>zł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firmy budowlane borykają cię się z rosnącymi kosztami surowców (wzrost o 30%)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firmy </a:t>
            </a:r>
            <a:r>
              <a:rPr lang="pl-PL" dirty="0">
                <a:solidFill>
                  <a:schemeClr val="tx1"/>
                </a:solidFill>
              </a:rPr>
              <a:t>budowlane borykają cię się z </a:t>
            </a:r>
            <a:r>
              <a:rPr lang="pl-PL" dirty="0" smtClean="0">
                <a:solidFill>
                  <a:schemeClr val="tx1"/>
                </a:solidFill>
              </a:rPr>
              <a:t>rosnącymi </a:t>
            </a:r>
            <a:r>
              <a:rPr lang="pl-PL" dirty="0">
                <a:solidFill>
                  <a:schemeClr val="tx1"/>
                </a:solidFill>
              </a:rPr>
              <a:t>kosztami </a:t>
            </a:r>
            <a:r>
              <a:rPr lang="pl-PL" dirty="0" smtClean="0">
                <a:solidFill>
                  <a:schemeClr val="tx1"/>
                </a:solidFill>
              </a:rPr>
              <a:t>robocizny (wzrost o 20%).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sz="1200" dirty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</a:rPr>
              <a:t>Powyższe symptomy i informacje wskazują na to, że w 2018 roku koniunktura na rynku budowlanym w Polsce powinna utrzymać się i to pomimo istniejących ryzyk finansowych i operacyjnych związanych z presją kosztową negatywnie oddziałującą na rentowność operacyjną uczestników rynku.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400" dirty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sz="1200" dirty="0" smtClean="0">
              <a:solidFill>
                <a:schemeClr val="tx1"/>
              </a:solidFill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pl-PL" dirty="0">
              <a:solidFill>
                <a:schemeClr val="tx1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endParaRPr lang="pl-PL" sz="1400" dirty="0" smtClean="0">
              <a:solidFill>
                <a:schemeClr val="tx1"/>
              </a:solidFill>
            </a:endParaRPr>
          </a:p>
        </p:txBody>
      </p:sp>
      <p:sp>
        <p:nvSpPr>
          <p:cNvPr id="48132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E7E2357-C456-4517-A80B-0DF6B95E9326}" type="slidenum">
              <a:rPr lang="es-ES" altLang="pl-PL" smtClean="0">
                <a:solidFill>
                  <a:srgbClr val="898989"/>
                </a:solidFill>
              </a:rPr>
              <a:pPr/>
              <a:t>23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uaren leku-marka 1"/>
          <p:cNvSpPr>
            <a:spLocks noGrp="1"/>
          </p:cNvSpPr>
          <p:nvPr>
            <p:ph type="body" sz="quarter" idx="11"/>
          </p:nvPr>
        </p:nvSpPr>
        <p:spPr>
          <a:xfrm>
            <a:off x="928688" y="1857375"/>
            <a:ext cx="1714500" cy="1500188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u-ES" dirty="0" smtClean="0"/>
              <a:t>0</a:t>
            </a:r>
            <a:r>
              <a:rPr lang="pl-PL" dirty="0" smtClean="0"/>
              <a:t>4</a:t>
            </a:r>
            <a:endParaRPr lang="es-ES" dirty="0"/>
          </a:p>
        </p:txBody>
      </p:sp>
      <p:sp>
        <p:nvSpPr>
          <p:cNvPr id="3" name="Testuaren leku-marka 2"/>
          <p:cNvSpPr>
            <a:spLocks noGrp="1"/>
          </p:cNvSpPr>
          <p:nvPr>
            <p:ph type="body" sz="quarter" idx="10"/>
          </p:nvPr>
        </p:nvSpPr>
        <p:spPr>
          <a:xfrm>
            <a:off x="2590800" y="2209800"/>
            <a:ext cx="64008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200" b="1" dirty="0" smtClean="0"/>
              <a:t>Rynki spółek zależnych</a:t>
            </a:r>
            <a:endParaRPr lang="es-ES" sz="32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dirty="0" smtClean="0"/>
              <a:t>                                                                                                        </a:t>
            </a:r>
            <a:endParaRPr lang="es-ES" sz="2400" dirty="0"/>
          </a:p>
        </p:txBody>
      </p:sp>
      <p:sp>
        <p:nvSpPr>
          <p:cNvPr id="49156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DDCCBE7-2986-491B-80CD-AC20F4C3DCC9}" type="slidenum">
              <a:rPr lang="es-ES" altLang="pl-PL" smtClean="0">
                <a:solidFill>
                  <a:srgbClr val="898989"/>
                </a:solidFill>
              </a:rPr>
              <a:pPr/>
              <a:t>24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9"/>
          <p:cNvSpPr>
            <a:spLocks noGrp="1"/>
          </p:cNvSpPr>
          <p:nvPr>
            <p:ph type="body" sz="quarter" idx="17"/>
          </p:nvPr>
        </p:nvSpPr>
        <p:spPr>
          <a:xfrm>
            <a:off x="296863" y="1295400"/>
            <a:ext cx="8572500" cy="3571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Ukraina</a:t>
            </a: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0179" name="1 Título"/>
          <p:cNvSpPr txBox="1">
            <a:spLocks/>
          </p:cNvSpPr>
          <p:nvPr/>
        </p:nvSpPr>
        <p:spPr bwMode="auto">
          <a:xfrm>
            <a:off x="285750" y="571500"/>
            <a:ext cx="857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2200" b="1"/>
              <a:t>Podstawowe wskaźniki makroekonomiczne 2017 vs 2016 dla rynków eksportowych</a:t>
            </a:r>
            <a:endParaRPr lang="es-ES" altLang="pl-PL" sz="2200" b="1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838200" y="1676400"/>
          <a:ext cx="65532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1219200"/>
                <a:gridCol w="1066800"/>
              </a:tblGrid>
              <a:tr h="381000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Dynamika PKB</a:t>
                      </a:r>
                      <a:r>
                        <a:rPr lang="pl-PL" sz="1400" baseline="0" dirty="0" smtClean="0"/>
                        <a:t> (r/r)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2,0%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1,8%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CF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Dynamika produkcji budowlano – montażowej (r/r)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20,9%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13,1%</a:t>
                      </a:r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CF"/>
                    </a:solidFill>
                  </a:tcPr>
                </a:tc>
              </a:tr>
            </a:tbl>
          </a:graphicData>
        </a:graphic>
      </p:graphicFrame>
      <p:sp>
        <p:nvSpPr>
          <p:cNvPr id="8" name="Prostokąt 7"/>
          <p:cNvSpPr/>
          <p:nvPr/>
        </p:nvSpPr>
        <p:spPr>
          <a:xfrm>
            <a:off x="346075" y="3505200"/>
            <a:ext cx="8534400" cy="2892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j-lt"/>
              </a:rPr>
              <a:t>Produkt krajowy brutto wzrósł w 2017 o 2% wobec 1,8% w 2016 roku.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defRPr/>
            </a:pPr>
            <a:endParaRPr lang="pl-PL" sz="1400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j-lt"/>
              </a:rPr>
              <a:t>Inflacja w 2017 roku zmniejszyła się  do 14,4%.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defRPr/>
            </a:pPr>
            <a:endParaRPr lang="pl-PL" sz="1400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j-lt"/>
              </a:rPr>
              <a:t>Ukraińska waluta (hrywna, UAH) wciąż pozostaje dość niestabilna, natomiast w minionym roku nie ulegała aż takim wahaniom i dewaluacji jak wcześniej.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defRPr/>
            </a:pPr>
            <a:endParaRPr lang="pl-PL" sz="1400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j-lt"/>
              </a:rPr>
              <a:t>W sektorze budowlanym utrzymywała się dodatnia dynamika wzrostu, która w  okresie całego 2017 roku  wyniosła 20,9% w tym: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Arial" panose="020B0604020202020204" pitchFamily="34" charset="0"/>
              <a:buChar char="•"/>
              <a:defRPr/>
            </a:pPr>
            <a:endParaRPr lang="pl-PL" sz="1400" dirty="0">
              <a:latin typeface="+mj-lt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Courier New" panose="02070309020205020404" pitchFamily="49" charset="0"/>
              <a:buChar char="o"/>
              <a:defRPr/>
            </a:pPr>
            <a:r>
              <a:rPr lang="pl-PL" sz="1400" dirty="0">
                <a:latin typeface="+mj-lt"/>
              </a:rPr>
              <a:t>w sektorze inżynieryjnym (26,3%)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Courier New" panose="02070309020205020404" pitchFamily="49" charset="0"/>
              <a:buChar char="o"/>
              <a:defRPr/>
            </a:pPr>
            <a:r>
              <a:rPr lang="pl-PL" sz="1400" dirty="0">
                <a:latin typeface="+mn-lt"/>
              </a:rPr>
              <a:t>w sektorze </a:t>
            </a:r>
            <a:r>
              <a:rPr lang="pl-PL" sz="1400" dirty="0" err="1">
                <a:latin typeface="+mj-lt"/>
              </a:rPr>
              <a:t>niemieszkaniowym</a:t>
            </a:r>
            <a:r>
              <a:rPr lang="pl-PL" sz="1400" dirty="0">
                <a:latin typeface="+mj-lt"/>
              </a:rPr>
              <a:t> (20,2%).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7000"/>
              <a:buFont typeface="Courier New" panose="02070309020205020404" pitchFamily="49" charset="0"/>
              <a:buChar char="o"/>
              <a:defRPr/>
            </a:pPr>
            <a:r>
              <a:rPr lang="pl-PL" sz="1400" dirty="0">
                <a:latin typeface="+mj-lt"/>
              </a:rPr>
              <a:t>Najsłabszą dodatnią dynamikę zaobserwowano w sektorze mieszkaniowym (11,7%). </a:t>
            </a:r>
          </a:p>
        </p:txBody>
      </p:sp>
      <p:sp>
        <p:nvSpPr>
          <p:cNvPr id="50199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489FCCF-C217-4900-B991-704D1FB7E0B1}" type="slidenum">
              <a:rPr lang="es-ES" altLang="pl-PL" smtClean="0">
                <a:solidFill>
                  <a:srgbClr val="898989"/>
                </a:solidFill>
              </a:rPr>
              <a:pPr/>
              <a:t>25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914400" y="1676400"/>
          <a:ext cx="66294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838200"/>
                <a:gridCol w="990600"/>
              </a:tblGrid>
              <a:tr h="370946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Dynamika PKB</a:t>
                      </a:r>
                      <a:r>
                        <a:rPr lang="pl-PL" sz="1400" baseline="0" dirty="0" smtClean="0"/>
                        <a:t> (r/r)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3,7%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1,0%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A"/>
                    </a:solidFill>
                  </a:tcPr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Dynamika produkcji budowlano – montażowej (r/r)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1,9%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err="1" smtClean="0"/>
                        <a:t>b.d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A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tekstu 9"/>
          <p:cNvSpPr>
            <a:spLocks noGrp="1"/>
          </p:cNvSpPr>
          <p:nvPr>
            <p:ph type="body" sz="quarter" idx="17"/>
          </p:nvPr>
        </p:nvSpPr>
        <p:spPr>
          <a:xfrm>
            <a:off x="296863" y="1295400"/>
            <a:ext cx="8572500" cy="3571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Kazachstan</a:t>
            </a: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1221" name="Prostokąt 6"/>
          <p:cNvSpPr>
            <a:spLocks noChangeArrowheads="1"/>
          </p:cNvSpPr>
          <p:nvPr/>
        </p:nvSpPr>
        <p:spPr bwMode="auto">
          <a:xfrm>
            <a:off x="457200" y="3429000"/>
            <a:ext cx="81534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/>
              <a:t>Produkt krajowy brutto wzrósł w 2017 o 3,7% wobec 1,0% w 2016.</a:t>
            </a:r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endParaRPr lang="pl-PL" altLang="pl-PL" sz="1400"/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/>
              <a:t>Inflacja w 2017 roku wyniosła 7,4%.</a:t>
            </a:r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endParaRPr lang="pl-PL" altLang="pl-PL" sz="1400"/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/>
              <a:t>Po okresie zastoju inwestorzy zagraniczni uruchamiali finansowanie nowych przedsięwzięć i inwestycji.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200"/>
              <a:t>amerykańska firma Chevron Oil rozpoczęła inwestycję o wartości 36,6 mld USD dotyczącą rozbudowy pola naftowego Tengiz w zachodnim Kazachstanie. 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200"/>
              <a:t>Pod koniec 2017 roku rząd Kazachski podjął decyzje o uruchomieniu finansowania projektu BAKAD - obwodnicy Almaty, w ramach którego planowana jest budowa  17 obiektów mostowych, w budowie których specjalizuje się Spółka. </a:t>
            </a:r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endParaRPr lang="pl-PL" altLang="pl-PL" sz="1400"/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/>
              <a:t>Dynamika produkcji budowlano montażowej wynosiła w 2017 roku 1,9%, w tym: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200"/>
              <a:t>sektor inżynieryjny 18,3%, 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200"/>
              <a:t>w sektorze niemieszkaniowym odnotowano spadek o 18%,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200"/>
              <a:t>w sektorze mieszkaniowym odnotowano spadek o 4,3%. </a:t>
            </a:r>
          </a:p>
        </p:txBody>
      </p:sp>
      <p:sp>
        <p:nvSpPr>
          <p:cNvPr id="51222" name="1 Título"/>
          <p:cNvSpPr txBox="1">
            <a:spLocks/>
          </p:cNvSpPr>
          <p:nvPr/>
        </p:nvSpPr>
        <p:spPr bwMode="auto">
          <a:xfrm>
            <a:off x="285750" y="571500"/>
            <a:ext cx="857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2200" b="1"/>
              <a:t>Podstawowe wskaźniki makroekonomiczne 2017 vs 2016 dla rynków eksportowych – cd.</a:t>
            </a:r>
            <a:endParaRPr lang="es-ES" altLang="pl-PL" sz="2200" b="1"/>
          </a:p>
        </p:txBody>
      </p:sp>
      <p:sp>
        <p:nvSpPr>
          <p:cNvPr id="51223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CFA6D2F-2232-4F17-84A6-AD200F0CE0A7}" type="slidenum">
              <a:rPr lang="es-ES" altLang="pl-PL" smtClean="0">
                <a:solidFill>
                  <a:srgbClr val="898989"/>
                </a:solidFill>
              </a:rPr>
              <a:pPr/>
              <a:t>26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9"/>
          <p:cNvSpPr>
            <a:spLocks noGrp="1"/>
          </p:cNvSpPr>
          <p:nvPr>
            <p:ph type="body" sz="quarter" idx="17"/>
          </p:nvPr>
        </p:nvSpPr>
        <p:spPr>
          <a:xfrm>
            <a:off x="296863" y="1295400"/>
            <a:ext cx="8572500" cy="3571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Litwa</a:t>
            </a: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0783"/>
              </p:ext>
            </p:extLst>
          </p:nvPr>
        </p:nvGraphicFramePr>
        <p:xfrm>
          <a:off x="685800" y="1905000"/>
          <a:ext cx="70104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/>
                <a:gridCol w="838200"/>
                <a:gridCol w="1066800"/>
              </a:tblGrid>
              <a:tr h="370946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Dynamika PKB</a:t>
                      </a:r>
                      <a:r>
                        <a:rPr lang="pl-PL" sz="1400" baseline="0" dirty="0" smtClean="0"/>
                        <a:t> (r/r)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3,8%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2,2%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A"/>
                    </a:solidFill>
                  </a:tcPr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Dynamika produkcji budowlano – montażowej (r/r)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rgbClr val="FF0000"/>
                          </a:solidFill>
                        </a:rPr>
                        <a:t>14,2%</a:t>
                      </a:r>
                      <a:endParaRPr lang="pl-PL" sz="14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-9,7%</a:t>
                      </a:r>
                      <a:endParaRPr lang="pl-PL" sz="14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BA"/>
                    </a:solidFill>
                  </a:tcPr>
                </a:tc>
              </a:tr>
            </a:tbl>
          </a:graphicData>
        </a:graphic>
      </p:graphicFrame>
      <p:sp>
        <p:nvSpPr>
          <p:cNvPr id="52245" name="Prostokąt 7"/>
          <p:cNvSpPr>
            <a:spLocks noChangeArrowheads="1"/>
          </p:cNvSpPr>
          <p:nvPr/>
        </p:nvSpPr>
        <p:spPr bwMode="auto">
          <a:xfrm>
            <a:off x="609600" y="3810000"/>
            <a:ext cx="7543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 dirty="0"/>
              <a:t>Produkt krajowy brutto wzrósł w 2017 o 3,8% wobec 2,2% w 2016.</a:t>
            </a:r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endParaRPr lang="pl-PL" altLang="pl-PL" sz="1400" dirty="0"/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 dirty="0"/>
              <a:t>Inflacja w 2017 roku wyniosła 3,7%.</a:t>
            </a:r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endParaRPr lang="pl-PL" altLang="pl-PL" sz="1400" dirty="0"/>
          </a:p>
          <a:p>
            <a:pPr marL="285750" indent="-285750" eaLnBrk="1" hangingPunct="1">
              <a:buClr>
                <a:srgbClr val="FFCC00"/>
              </a:buClr>
              <a:buFont typeface="Arial" charset="0"/>
              <a:buChar char="•"/>
            </a:pPr>
            <a:r>
              <a:rPr lang="pl-PL" altLang="pl-PL" sz="1400" dirty="0"/>
              <a:t>Dynamika produkcji budowlano montażowej w 2017 roku </a:t>
            </a:r>
            <a:r>
              <a:rPr lang="pl-PL" altLang="pl-PL" sz="1400" dirty="0" smtClean="0">
                <a:solidFill>
                  <a:srgbClr val="FF0000"/>
                </a:solidFill>
              </a:rPr>
              <a:t>14,2</a:t>
            </a:r>
            <a:r>
              <a:rPr lang="pl-PL" altLang="pl-PL" sz="1400" dirty="0" smtClean="0"/>
              <a:t>%, </a:t>
            </a:r>
            <a:r>
              <a:rPr lang="pl-PL" altLang="pl-PL" sz="1400" dirty="0"/>
              <a:t>w tym: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400" dirty="0"/>
              <a:t>w sektorze inżynieryjnym nastąpił wzrost o 14,2%, 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400" dirty="0"/>
              <a:t>w sektorze </a:t>
            </a:r>
            <a:r>
              <a:rPr lang="pl-PL" altLang="pl-PL" sz="1400" dirty="0" err="1"/>
              <a:t>niemieszkaniowym</a:t>
            </a:r>
            <a:r>
              <a:rPr lang="pl-PL" altLang="pl-PL" sz="1400" dirty="0"/>
              <a:t> wzrost wyniósł 11,9%, </a:t>
            </a:r>
          </a:p>
          <a:p>
            <a:pPr marL="742950" lvl="1" indent="-285750" eaLnBrk="1" hangingPunct="1">
              <a:buClr>
                <a:srgbClr val="FFCC00"/>
              </a:buClr>
              <a:buFont typeface="Courier New" pitchFamily="49" charset="0"/>
              <a:buChar char="o"/>
            </a:pPr>
            <a:r>
              <a:rPr lang="pl-PL" altLang="pl-PL" sz="1400" dirty="0"/>
              <a:t>natomiast w sektorze mieszkaniowym odnotowano spadek o 3,3%.</a:t>
            </a:r>
          </a:p>
        </p:txBody>
      </p:sp>
      <p:sp>
        <p:nvSpPr>
          <p:cNvPr id="52246" name="1 Título"/>
          <p:cNvSpPr txBox="1">
            <a:spLocks/>
          </p:cNvSpPr>
          <p:nvPr/>
        </p:nvSpPr>
        <p:spPr bwMode="auto">
          <a:xfrm>
            <a:off x="285750" y="571500"/>
            <a:ext cx="857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2200" b="1"/>
              <a:t>Podstawowe wskaźniki makroekonomiczne 2017 vs 2016 dla rynków eksportowych – cd.</a:t>
            </a:r>
            <a:endParaRPr lang="es-ES" altLang="pl-PL" sz="2200" b="1"/>
          </a:p>
        </p:txBody>
      </p:sp>
      <p:sp>
        <p:nvSpPr>
          <p:cNvPr id="52247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3231B4B-891F-434B-89AB-49AB6D3A45FF}" type="slidenum">
              <a:rPr lang="es-ES" altLang="pl-PL" smtClean="0">
                <a:solidFill>
                  <a:srgbClr val="898989"/>
                </a:solidFill>
              </a:rPr>
              <a:pPr/>
              <a:t>27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8"/>
          </p:nvPr>
        </p:nvSpPr>
        <p:spPr>
          <a:xfrm>
            <a:off x="381000" y="1447800"/>
            <a:ext cx="8572500" cy="4786313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sz="1400" dirty="0"/>
              <a:t>Wśród czynników, które w najbliższym okresie mogą mieć wpływ na koniunkturę gospodarczą i przychody </a:t>
            </a:r>
            <a:r>
              <a:rPr lang="pl-PL" sz="1400" dirty="0" smtClean="0"/>
              <a:t>Grupy Kapitałowej </a:t>
            </a:r>
            <a:r>
              <a:rPr lang="pl-PL" sz="1400" dirty="0"/>
              <a:t>ULMA Construccion </a:t>
            </a:r>
            <a:r>
              <a:rPr lang="pl-PL" sz="1400" dirty="0" smtClean="0"/>
              <a:t>Polska </a:t>
            </a:r>
            <a:r>
              <a:rPr lang="pl-PL" sz="1400" dirty="0"/>
              <a:t>realizowane na rynkach </a:t>
            </a:r>
            <a:r>
              <a:rPr lang="pl-PL" sz="1400" dirty="0" smtClean="0"/>
              <a:t>zagranicznych, </a:t>
            </a:r>
            <a:r>
              <a:rPr lang="pl-PL" sz="1400" dirty="0"/>
              <a:t>należy wymienić: </a:t>
            </a:r>
            <a:endParaRPr lang="pl-PL" sz="1400" dirty="0" smtClean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endParaRPr lang="pl-PL" sz="1400" dirty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sz="1400" b="1" u="sng" dirty="0"/>
              <a:t>Na Ukrainie</a:t>
            </a:r>
            <a:r>
              <a:rPr lang="pl-PL" sz="1400" b="1" u="sng" dirty="0" smtClean="0"/>
              <a:t>:</a:t>
            </a:r>
            <a:r>
              <a:rPr lang="pl-PL" sz="1400" dirty="0"/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 smtClean="0"/>
              <a:t>Dalszą stabilizację </a:t>
            </a:r>
            <a:r>
              <a:rPr lang="pl-PL" sz="1400" dirty="0"/>
              <a:t>sytuacji polityczno – </a:t>
            </a:r>
            <a:r>
              <a:rPr lang="pl-PL" sz="1400" dirty="0" smtClean="0"/>
              <a:t>gospodarczej,</a:t>
            </a:r>
            <a:endParaRPr lang="pl-PL" sz="1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/>
              <a:t>Utrzymujące się </a:t>
            </a:r>
            <a:r>
              <a:rPr lang="pl-PL" sz="1400" dirty="0" smtClean="0"/>
              <a:t>w dalszym ciągu dwucyfrowe </a:t>
            </a:r>
            <a:r>
              <a:rPr lang="pl-PL" sz="1400" dirty="0"/>
              <a:t>wzrosty produkcji budowlano-montażowej, świadczące o znaczącej poprawie klimatu </a:t>
            </a:r>
            <a:r>
              <a:rPr lang="pl-PL" sz="1400" dirty="0" smtClean="0"/>
              <a:t>inwestycyjnego,</a:t>
            </a:r>
            <a:endParaRPr lang="pl-PL" sz="1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 smtClean="0"/>
              <a:t>Uruchomienie budowy kilku centrów handlowych w Ukrainie.</a:t>
            </a:r>
            <a:endParaRPr lang="pl-PL" sz="1400" dirty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endParaRPr lang="pl-PL" sz="1400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sz="1400" b="1" u="sng" dirty="0" smtClean="0"/>
              <a:t>W </a:t>
            </a:r>
            <a:r>
              <a:rPr lang="pl-PL" sz="1400" b="1" u="sng" dirty="0"/>
              <a:t>Kazachstanie: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 smtClean="0"/>
              <a:t>Kontynuację  polityki wdrażania </a:t>
            </a:r>
            <a:r>
              <a:rPr lang="pl-PL" sz="1400" dirty="0"/>
              <a:t>reform ekonomicznych i </a:t>
            </a:r>
            <a:r>
              <a:rPr lang="pl-PL" sz="1400" dirty="0" smtClean="0"/>
              <a:t>poszukiwania prywatnych, zagranicznych inwestorów dla dużych przedsiębiorstw państwowych,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 smtClean="0"/>
              <a:t>Kontynuację rozwoju </a:t>
            </a:r>
            <a:r>
              <a:rPr lang="pl-PL" sz="1400" dirty="0"/>
              <a:t>sektora </a:t>
            </a:r>
            <a:r>
              <a:rPr lang="pl-PL" sz="1400" dirty="0" smtClean="0"/>
              <a:t>naftowego </a:t>
            </a:r>
            <a:r>
              <a:rPr lang="pl-PL" sz="1400" dirty="0"/>
              <a:t>i utrzymujące się zainteresowanie firm zagranicznych udziałem w jego </a:t>
            </a:r>
            <a:r>
              <a:rPr lang="pl-PL" sz="1400" dirty="0" smtClean="0"/>
              <a:t>rozwoju, </a:t>
            </a:r>
            <a:endParaRPr lang="pl-PL" sz="1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 smtClean="0"/>
              <a:t>Koncentracje na obiektach inżynieryjnych  (szczególnie mostach i wiaduktach w </a:t>
            </a:r>
            <a:r>
              <a:rPr lang="pl-PL" sz="1400" dirty="0" err="1" smtClean="0"/>
              <a:t>Almaty</a:t>
            </a:r>
            <a:r>
              <a:rPr lang="pl-PL" sz="1400" dirty="0" smtClean="0"/>
              <a:t> i Astanie) oraz naftowych w szczególności na polu naftowym Tengiz. </a:t>
            </a:r>
            <a:endParaRPr lang="pl-PL" sz="1400" dirty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endParaRPr lang="pl-PL" sz="1400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sz="1400" b="1" u="sng" dirty="0" smtClean="0"/>
              <a:t>Na </a:t>
            </a:r>
            <a:r>
              <a:rPr lang="pl-PL" sz="1400" b="1" u="sng" dirty="0"/>
              <a:t>Litwie: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400" dirty="0" smtClean="0"/>
              <a:t>Kontynuacja współpracy z innymi krajami z regionu Morza Bałtyckiego. </a:t>
            </a:r>
            <a:endParaRPr lang="pl-PL" sz="1400" dirty="0"/>
          </a:p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dirty="0"/>
              <a:t> 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 smtClean="0"/>
              <a:t>Perspektywy dla rynków eksportowych na rok 2018</a:t>
            </a:r>
            <a:endParaRPr lang="es-ES" sz="2200" b="1" dirty="0"/>
          </a:p>
        </p:txBody>
      </p:sp>
      <p:sp>
        <p:nvSpPr>
          <p:cNvPr id="53252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5A6EAF8-33A3-4287-854D-56589D7EEBC0}" type="slidenum">
              <a:rPr lang="es-ES" altLang="pl-PL" smtClean="0">
                <a:solidFill>
                  <a:srgbClr val="898989"/>
                </a:solidFill>
              </a:rPr>
              <a:pPr/>
              <a:t>28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uaren leku-marka 1"/>
          <p:cNvSpPr>
            <a:spLocks noGrp="1"/>
          </p:cNvSpPr>
          <p:nvPr>
            <p:ph type="body" sz="quarter" idx="11"/>
          </p:nvPr>
        </p:nvSpPr>
        <p:spPr>
          <a:xfrm>
            <a:off x="928688" y="1857375"/>
            <a:ext cx="1714500" cy="1500188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u-ES" dirty="0" smtClean="0"/>
              <a:t>0</a:t>
            </a:r>
            <a:r>
              <a:rPr lang="pl-PL" dirty="0"/>
              <a:t>5</a:t>
            </a:r>
            <a:endParaRPr lang="es-ES" dirty="0"/>
          </a:p>
        </p:txBody>
      </p:sp>
      <p:sp>
        <p:nvSpPr>
          <p:cNvPr id="3" name="Testuaren leku-marka 2"/>
          <p:cNvSpPr>
            <a:spLocks noGrp="1"/>
          </p:cNvSpPr>
          <p:nvPr>
            <p:ph type="body" sz="quarter" idx="10"/>
          </p:nvPr>
        </p:nvSpPr>
        <p:spPr>
          <a:xfrm>
            <a:off x="2590800" y="2209800"/>
            <a:ext cx="64008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200" b="1" dirty="0" smtClean="0"/>
              <a:t>Wyniki finansowe za 2017 r.</a:t>
            </a:r>
            <a:endParaRPr lang="es-ES" sz="32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dirty="0" smtClean="0"/>
              <a:t>                                                                                                        </a:t>
            </a:r>
            <a:endParaRPr lang="es-ES" sz="2400" dirty="0"/>
          </a:p>
        </p:txBody>
      </p:sp>
      <p:sp>
        <p:nvSpPr>
          <p:cNvPr id="54276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047903C-BCBD-42AD-8444-3EA52E473926}" type="slidenum">
              <a:rPr lang="es-ES" altLang="pl-PL" smtClean="0">
                <a:solidFill>
                  <a:srgbClr val="898989"/>
                </a:solidFill>
              </a:rPr>
              <a:pPr/>
              <a:t>29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stuaren leku-marka 1"/>
          <p:cNvSpPr>
            <a:spLocks noGrp="1"/>
          </p:cNvSpPr>
          <p:nvPr>
            <p:ph type="body" sz="quarter" idx="11"/>
          </p:nvPr>
        </p:nvSpPr>
        <p:spPr bwMode="auto">
          <a:xfrm>
            <a:off x="928688" y="1857375"/>
            <a:ext cx="17145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u-ES" altLang="pl-PL" smtClean="0"/>
              <a:t>01</a:t>
            </a:r>
            <a:endParaRPr lang="es-ES" altLang="pl-PL" smtClean="0"/>
          </a:p>
        </p:txBody>
      </p:sp>
      <p:sp>
        <p:nvSpPr>
          <p:cNvPr id="3" name="Testuaren leku-marka 2"/>
          <p:cNvSpPr>
            <a:spLocks noGrp="1"/>
          </p:cNvSpPr>
          <p:nvPr>
            <p:ph type="body" sz="quarter" idx="10"/>
          </p:nvPr>
        </p:nvSpPr>
        <p:spPr>
          <a:xfrm>
            <a:off x="2590800" y="2133600"/>
            <a:ext cx="6751638" cy="642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200" dirty="0" smtClean="0"/>
              <a:t>Rynek budowlany w Polsce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3200" dirty="0" smtClean="0"/>
              <a:t>w 2017 r.</a:t>
            </a:r>
            <a:endParaRPr lang="es-ES" sz="3200" dirty="0"/>
          </a:p>
        </p:txBody>
      </p:sp>
      <p:sp>
        <p:nvSpPr>
          <p:cNvPr id="29700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791BFCE-64BF-4D6C-B3C3-04ED3065BBF4}" type="slidenum">
              <a:rPr lang="es-ES" altLang="pl-PL" smtClean="0">
                <a:solidFill>
                  <a:srgbClr val="898989"/>
                </a:solidFill>
              </a:rPr>
              <a:pPr/>
              <a:t>3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>
            <a:normAutofit fontScale="90000"/>
          </a:bodyPr>
          <a:lstStyle/>
          <a:p>
            <a:pPr marL="320040" eaLnBrk="1" fontAlgn="auto" hangingPunct="1">
              <a:lnSpc>
                <a:spcPts val="2590"/>
              </a:lnSpc>
              <a:spcAft>
                <a:spcPts val="0"/>
              </a:spcAft>
              <a:defRPr/>
            </a:pPr>
            <a:r>
              <a:rPr lang="pl-PL" sz="2400" b="1" spc="-30" dirty="0"/>
              <a:t>G</a:t>
            </a:r>
            <a:r>
              <a:rPr lang="pl-PL" sz="2400" b="1" spc="-20" dirty="0"/>
              <a:t>rup</a:t>
            </a:r>
            <a:r>
              <a:rPr lang="pl-PL" sz="2400" b="1" spc="-15" dirty="0"/>
              <a:t>a</a:t>
            </a:r>
            <a:r>
              <a:rPr lang="pl-PL" sz="2400" b="1" dirty="0"/>
              <a:t> </a:t>
            </a:r>
            <a:r>
              <a:rPr lang="pl-PL" sz="2400" b="1" spc="-20" dirty="0"/>
              <a:t>ULMA</a:t>
            </a:r>
            <a:r>
              <a:rPr lang="pl-PL" sz="2400" b="1" spc="15" dirty="0"/>
              <a:t> </a:t>
            </a:r>
            <a:r>
              <a:rPr lang="pl-PL" sz="2400" b="1" spc="-30" dirty="0"/>
              <a:t>C</a:t>
            </a:r>
            <a:r>
              <a:rPr lang="pl-PL" sz="2400" b="1" spc="-15" dirty="0"/>
              <a:t>onstr</a:t>
            </a:r>
            <a:r>
              <a:rPr lang="pl-PL" sz="2400" b="1" spc="-40" dirty="0"/>
              <a:t>u</a:t>
            </a:r>
            <a:r>
              <a:rPr lang="pl-PL" sz="2400" b="1" spc="-20" dirty="0"/>
              <a:t>c</a:t>
            </a:r>
            <a:r>
              <a:rPr lang="pl-PL" sz="2400" b="1" spc="-15" dirty="0"/>
              <a:t>cion</a:t>
            </a:r>
            <a:r>
              <a:rPr lang="pl-PL" sz="2400" b="1" spc="5" dirty="0"/>
              <a:t> </a:t>
            </a:r>
            <a:r>
              <a:rPr lang="pl-PL" sz="2400" b="1" spc="-15" dirty="0"/>
              <a:t>Pol</a:t>
            </a:r>
            <a:r>
              <a:rPr lang="pl-PL" sz="2400" b="1" spc="-10" dirty="0"/>
              <a:t>s</a:t>
            </a:r>
            <a:r>
              <a:rPr lang="pl-PL" sz="2400" b="1" spc="-15" dirty="0"/>
              <a:t>ka</a:t>
            </a:r>
            <a:r>
              <a:rPr lang="pl-PL" sz="2400" b="1" spc="-5" dirty="0"/>
              <a:t> </a:t>
            </a:r>
            <a:r>
              <a:rPr lang="pl-PL" sz="2400" b="1" spc="-20" dirty="0" smtClean="0"/>
              <a:t>S.A. – dane skonsolidowane</a:t>
            </a:r>
            <a:br>
              <a:rPr lang="pl-PL" sz="2400" b="1" spc="-20" dirty="0" smtClean="0"/>
            </a:br>
            <a:r>
              <a:rPr lang="pl-PL" sz="2400" b="1" spc="-20" dirty="0" smtClean="0"/>
              <a:t>Wynik</a:t>
            </a:r>
            <a:r>
              <a:rPr lang="pl-PL" sz="2400" b="1" spc="5" dirty="0" smtClean="0"/>
              <a:t> </a:t>
            </a:r>
            <a:r>
              <a:rPr lang="pl-PL" sz="2400" b="1" spc="-20" dirty="0" smtClean="0"/>
              <a:t>fina</a:t>
            </a:r>
            <a:r>
              <a:rPr lang="pl-PL" sz="2400" b="1" spc="-30" dirty="0" smtClean="0"/>
              <a:t>n</a:t>
            </a:r>
            <a:r>
              <a:rPr lang="pl-PL" sz="2400" b="1" spc="-20" dirty="0" smtClean="0"/>
              <a:t>s</a:t>
            </a:r>
            <a:r>
              <a:rPr lang="pl-PL" sz="2400" b="1" spc="-15" dirty="0" smtClean="0"/>
              <a:t>o</a:t>
            </a:r>
            <a:r>
              <a:rPr lang="pl-PL" sz="2400" b="1" spc="-30" dirty="0" smtClean="0"/>
              <a:t>w</a:t>
            </a:r>
            <a:r>
              <a:rPr lang="pl-PL" sz="2400" b="1" spc="-15" dirty="0" smtClean="0"/>
              <a:t>y</a:t>
            </a:r>
            <a:r>
              <a:rPr lang="pl-PL" sz="2400" b="1" spc="-20" dirty="0" smtClean="0"/>
              <a:t> </a:t>
            </a:r>
            <a:r>
              <a:rPr lang="pl-PL" sz="2400" b="1" spc="-20" dirty="0"/>
              <a:t>rok 2017</a:t>
            </a:r>
            <a:r>
              <a:rPr lang="pl-PL" sz="2400" b="1" spc="-5" dirty="0"/>
              <a:t> </a:t>
            </a:r>
            <a:r>
              <a:rPr lang="pl-PL" sz="2400" b="1" spc="-15" dirty="0" smtClean="0"/>
              <a:t>v</a:t>
            </a:r>
            <a:r>
              <a:rPr lang="pl-PL" sz="2400" b="1" spc="-10" dirty="0" smtClean="0"/>
              <a:t>s</a:t>
            </a:r>
            <a:r>
              <a:rPr lang="pl-PL" sz="2400" b="1" spc="-5" dirty="0" smtClean="0"/>
              <a:t> </a:t>
            </a:r>
            <a:r>
              <a:rPr lang="pl-PL" sz="2400" b="1" spc="-5" dirty="0"/>
              <a:t>rok </a:t>
            </a:r>
            <a:r>
              <a:rPr lang="pl-PL" sz="2400" b="1" spc="-20" dirty="0"/>
              <a:t>2016</a:t>
            </a:r>
            <a:endParaRPr lang="es-ES" sz="2200" b="1" dirty="0"/>
          </a:p>
        </p:txBody>
      </p:sp>
      <p:sp>
        <p:nvSpPr>
          <p:cNvPr id="55299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02E52CD-FFD2-4456-8C34-9F2CEFBD98A9}" type="slidenum">
              <a:rPr lang="es-ES" altLang="pl-PL" smtClean="0">
                <a:solidFill>
                  <a:srgbClr val="898989"/>
                </a:solidFill>
              </a:rPr>
              <a:pPr/>
              <a:t>30</a:t>
            </a:fld>
            <a:endParaRPr lang="es-ES" altLang="pl-PL" smtClean="0">
              <a:solidFill>
                <a:srgbClr val="898989"/>
              </a:solidFill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0010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28600" y="5562600"/>
            <a:ext cx="8647113" cy="738188"/>
          </a:xfrm>
          <a:prstGeom prst="rect">
            <a:avLst/>
          </a:prstGeom>
          <a:solidFill>
            <a:srgbClr val="FEFEBA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</a:rPr>
              <a:t>Komentarz: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400" dirty="0">
                <a:latin typeface="+mn-lt"/>
              </a:rPr>
              <a:t>Zmiana szacunków okresów amortyzacji środków trwałych (szalunków i rusztowań) –  </a:t>
            </a:r>
            <a:r>
              <a:rPr lang="pl-PL" sz="1400" u="sng" dirty="0">
                <a:latin typeface="+mn-lt"/>
              </a:rPr>
              <a:t>4 820 tys zł ujęta w amortyzacji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>
            <a:normAutofit fontScale="90000"/>
          </a:bodyPr>
          <a:lstStyle/>
          <a:p>
            <a:pPr marL="320040" eaLnBrk="1" fontAlgn="auto" hangingPunct="1">
              <a:lnSpc>
                <a:spcPts val="2590"/>
              </a:lnSpc>
              <a:spcAft>
                <a:spcPts val="0"/>
              </a:spcAft>
              <a:defRPr/>
            </a:pPr>
            <a:r>
              <a:rPr lang="pl-PL" sz="2400" b="1" spc="-30" dirty="0"/>
              <a:t>G</a:t>
            </a:r>
            <a:r>
              <a:rPr lang="pl-PL" sz="2400" b="1" spc="-20" dirty="0"/>
              <a:t>rup</a:t>
            </a:r>
            <a:r>
              <a:rPr lang="pl-PL" sz="2400" b="1" spc="-15" dirty="0"/>
              <a:t>a</a:t>
            </a:r>
            <a:r>
              <a:rPr lang="pl-PL" sz="2400" b="1" dirty="0"/>
              <a:t> </a:t>
            </a:r>
            <a:r>
              <a:rPr lang="pl-PL" sz="2400" b="1" spc="-20" dirty="0"/>
              <a:t>ULMA</a:t>
            </a:r>
            <a:r>
              <a:rPr lang="pl-PL" sz="2400" b="1" spc="15" dirty="0"/>
              <a:t> </a:t>
            </a:r>
            <a:r>
              <a:rPr lang="pl-PL" sz="2400" b="1" spc="-30" dirty="0"/>
              <a:t>C</a:t>
            </a:r>
            <a:r>
              <a:rPr lang="pl-PL" sz="2400" b="1" spc="-15" dirty="0"/>
              <a:t>onstr</a:t>
            </a:r>
            <a:r>
              <a:rPr lang="pl-PL" sz="2400" b="1" spc="-40" dirty="0"/>
              <a:t>u</a:t>
            </a:r>
            <a:r>
              <a:rPr lang="pl-PL" sz="2400" b="1" spc="-20" dirty="0"/>
              <a:t>c</a:t>
            </a:r>
            <a:r>
              <a:rPr lang="pl-PL" sz="2400" b="1" spc="-15" dirty="0"/>
              <a:t>cion</a:t>
            </a:r>
            <a:r>
              <a:rPr lang="pl-PL" sz="2400" b="1" spc="5" dirty="0"/>
              <a:t> </a:t>
            </a:r>
            <a:r>
              <a:rPr lang="pl-PL" sz="2400" b="1" spc="-15" dirty="0"/>
              <a:t>Pol</a:t>
            </a:r>
            <a:r>
              <a:rPr lang="pl-PL" sz="2400" b="1" spc="-10" dirty="0"/>
              <a:t>s</a:t>
            </a:r>
            <a:r>
              <a:rPr lang="pl-PL" sz="2400" b="1" spc="-15" dirty="0"/>
              <a:t>ka</a:t>
            </a:r>
            <a:r>
              <a:rPr lang="pl-PL" sz="2400" b="1" spc="-5" dirty="0"/>
              <a:t> </a:t>
            </a:r>
            <a:r>
              <a:rPr lang="pl-PL" sz="2400" b="1" spc="-20" dirty="0" smtClean="0"/>
              <a:t>S.A. – dane skonsolidowane</a:t>
            </a:r>
            <a:br>
              <a:rPr lang="pl-PL" sz="2400" b="1" spc="-20" dirty="0" smtClean="0"/>
            </a:br>
            <a:r>
              <a:rPr lang="pl-PL" sz="2400" b="1" spc="-20" dirty="0" smtClean="0"/>
              <a:t>Przepływy netto rok </a:t>
            </a:r>
            <a:r>
              <a:rPr lang="pl-PL" sz="2400" b="1" spc="-20" dirty="0"/>
              <a:t>2017</a:t>
            </a:r>
            <a:r>
              <a:rPr lang="pl-PL" sz="2400" b="1" spc="-5" dirty="0"/>
              <a:t> </a:t>
            </a:r>
            <a:r>
              <a:rPr lang="pl-PL" sz="2400" b="1" spc="-15" dirty="0" smtClean="0"/>
              <a:t>v</a:t>
            </a:r>
            <a:r>
              <a:rPr lang="pl-PL" sz="2400" b="1" spc="-10" dirty="0" smtClean="0"/>
              <a:t>s</a:t>
            </a:r>
            <a:r>
              <a:rPr lang="pl-PL" sz="2400" b="1" spc="-5" dirty="0" smtClean="0"/>
              <a:t> </a:t>
            </a:r>
            <a:r>
              <a:rPr lang="pl-PL" sz="2400" b="1" spc="-5" dirty="0"/>
              <a:t>rok </a:t>
            </a:r>
            <a:r>
              <a:rPr lang="pl-PL" sz="2400" b="1" spc="-20" dirty="0"/>
              <a:t>2016</a:t>
            </a:r>
            <a:endParaRPr lang="es-ES" sz="2200" b="1" dirty="0"/>
          </a:p>
        </p:txBody>
      </p:sp>
      <p:sp>
        <p:nvSpPr>
          <p:cNvPr id="56323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40EB5D5-892F-4E27-A3CE-C4D3C7FF546D}" type="slidenum">
              <a:rPr lang="es-ES" altLang="pl-PL" smtClean="0">
                <a:solidFill>
                  <a:srgbClr val="898989"/>
                </a:solidFill>
              </a:rPr>
              <a:pPr/>
              <a:t>31</a:t>
            </a:fld>
            <a:endParaRPr lang="es-ES" altLang="pl-PL" smtClean="0">
              <a:solidFill>
                <a:srgbClr val="898989"/>
              </a:solidFill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48518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28600" y="5562600"/>
            <a:ext cx="8647113" cy="738188"/>
          </a:xfrm>
          <a:prstGeom prst="rect">
            <a:avLst/>
          </a:prstGeom>
          <a:solidFill>
            <a:srgbClr val="FEFEBA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</a:rPr>
              <a:t>Komentarz: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400" dirty="0">
                <a:latin typeface="+mn-lt"/>
              </a:rPr>
              <a:t>Wypłata dywidendy  –  </a:t>
            </a:r>
            <a:r>
              <a:rPr lang="pl-PL" sz="1400" u="sng" dirty="0">
                <a:latin typeface="+mn-lt"/>
              </a:rPr>
              <a:t>28 380 tys zł ujęta w przepływach z działalności finansowej</a:t>
            </a:r>
            <a:endParaRPr lang="pl-PL" sz="14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>
            <a:normAutofit fontScale="90000"/>
          </a:bodyPr>
          <a:lstStyle/>
          <a:p>
            <a:pPr marL="320040" eaLnBrk="1" fontAlgn="auto" hangingPunct="1">
              <a:lnSpc>
                <a:spcPts val="2590"/>
              </a:lnSpc>
              <a:spcAft>
                <a:spcPts val="0"/>
              </a:spcAft>
              <a:defRPr/>
            </a:pPr>
            <a:r>
              <a:rPr lang="pl-PL" sz="2400" b="1" spc="-30" dirty="0"/>
              <a:t>G</a:t>
            </a:r>
            <a:r>
              <a:rPr lang="pl-PL" sz="2400" b="1" spc="-20" dirty="0"/>
              <a:t>rup</a:t>
            </a:r>
            <a:r>
              <a:rPr lang="pl-PL" sz="2400" b="1" spc="-15" dirty="0"/>
              <a:t>a</a:t>
            </a:r>
            <a:r>
              <a:rPr lang="pl-PL" sz="2400" b="1" dirty="0"/>
              <a:t> </a:t>
            </a:r>
            <a:r>
              <a:rPr lang="pl-PL" sz="2400" b="1" spc="-20" dirty="0"/>
              <a:t>ULMA</a:t>
            </a:r>
            <a:r>
              <a:rPr lang="pl-PL" sz="2400" b="1" spc="15" dirty="0"/>
              <a:t> </a:t>
            </a:r>
            <a:r>
              <a:rPr lang="pl-PL" sz="2400" b="1" spc="-30" dirty="0"/>
              <a:t>C</a:t>
            </a:r>
            <a:r>
              <a:rPr lang="pl-PL" sz="2400" b="1" spc="-15" dirty="0"/>
              <a:t>onstr</a:t>
            </a:r>
            <a:r>
              <a:rPr lang="pl-PL" sz="2400" b="1" spc="-40" dirty="0"/>
              <a:t>u</a:t>
            </a:r>
            <a:r>
              <a:rPr lang="pl-PL" sz="2400" b="1" spc="-20" dirty="0"/>
              <a:t>c</a:t>
            </a:r>
            <a:r>
              <a:rPr lang="pl-PL" sz="2400" b="1" spc="-15" dirty="0"/>
              <a:t>cion</a:t>
            </a:r>
            <a:r>
              <a:rPr lang="pl-PL" sz="2400" b="1" spc="5" dirty="0"/>
              <a:t> </a:t>
            </a:r>
            <a:r>
              <a:rPr lang="pl-PL" sz="2400" b="1" spc="-15" dirty="0"/>
              <a:t>Pol</a:t>
            </a:r>
            <a:r>
              <a:rPr lang="pl-PL" sz="2400" b="1" spc="-10" dirty="0"/>
              <a:t>s</a:t>
            </a:r>
            <a:r>
              <a:rPr lang="pl-PL" sz="2400" b="1" spc="-15" dirty="0"/>
              <a:t>ka</a:t>
            </a:r>
            <a:r>
              <a:rPr lang="pl-PL" sz="2400" b="1" spc="-5" dirty="0"/>
              <a:t> </a:t>
            </a:r>
            <a:r>
              <a:rPr lang="pl-PL" sz="2400" b="1" spc="-20" dirty="0" smtClean="0"/>
              <a:t>S.A. – dane skonsolidowane</a:t>
            </a:r>
            <a:br>
              <a:rPr lang="pl-PL" sz="2400" b="1" spc="-20" dirty="0" smtClean="0"/>
            </a:br>
            <a:r>
              <a:rPr lang="pl-PL" sz="2400" b="1" spc="-20" dirty="0"/>
              <a:t>Wynik</a:t>
            </a:r>
            <a:r>
              <a:rPr lang="pl-PL" sz="2400" b="1" spc="5" dirty="0"/>
              <a:t> </a:t>
            </a:r>
            <a:r>
              <a:rPr lang="pl-PL" sz="2400" b="1" spc="-20" dirty="0"/>
              <a:t>fina</a:t>
            </a:r>
            <a:r>
              <a:rPr lang="pl-PL" sz="2400" b="1" spc="-30" dirty="0"/>
              <a:t>n</a:t>
            </a:r>
            <a:r>
              <a:rPr lang="pl-PL" sz="2400" b="1" spc="-20" dirty="0"/>
              <a:t>s</a:t>
            </a:r>
            <a:r>
              <a:rPr lang="pl-PL" sz="2400" b="1" spc="-15" dirty="0"/>
              <a:t>o</a:t>
            </a:r>
            <a:r>
              <a:rPr lang="pl-PL" sz="2400" b="1" spc="-30" dirty="0"/>
              <a:t>w</a:t>
            </a:r>
            <a:r>
              <a:rPr lang="pl-PL" sz="2400" b="1" spc="-15" dirty="0"/>
              <a:t>y</a:t>
            </a:r>
            <a:r>
              <a:rPr lang="pl-PL" sz="2400" b="1" spc="15" dirty="0"/>
              <a:t> </a:t>
            </a:r>
            <a:r>
              <a:rPr lang="pl-PL" sz="2400" b="1" spc="15" dirty="0" smtClean="0"/>
              <a:t>wg kwartałów w</a:t>
            </a:r>
            <a:r>
              <a:rPr lang="pl-PL" sz="2400" b="1" spc="-20" dirty="0" smtClean="0"/>
              <a:t> roku 2017</a:t>
            </a:r>
            <a:endParaRPr lang="es-ES" sz="2200" b="1" dirty="0"/>
          </a:p>
        </p:txBody>
      </p:sp>
      <p:sp>
        <p:nvSpPr>
          <p:cNvPr id="57347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88C14DC-8329-42EF-8B7E-35712F6BCACD}" type="slidenum">
              <a:rPr lang="es-ES" altLang="pl-PL" smtClean="0">
                <a:solidFill>
                  <a:srgbClr val="898989"/>
                </a:solidFill>
              </a:rPr>
              <a:pPr/>
              <a:t>32</a:t>
            </a:fld>
            <a:endParaRPr lang="es-ES" altLang="pl-PL" smtClean="0">
              <a:solidFill>
                <a:srgbClr val="898989"/>
              </a:solidFill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630363"/>
            <a:ext cx="8694737" cy="35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28600" y="5562600"/>
            <a:ext cx="8647113" cy="738188"/>
          </a:xfrm>
          <a:prstGeom prst="rect">
            <a:avLst/>
          </a:prstGeom>
          <a:solidFill>
            <a:srgbClr val="FEFEBA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</a:rPr>
              <a:t>Komentarz: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400" dirty="0">
                <a:latin typeface="+mn-lt"/>
              </a:rPr>
              <a:t>Zmiana szacunków okresów amortyzacji środków trwałych (szalunków i rusztowań) –  </a:t>
            </a:r>
            <a:r>
              <a:rPr lang="pl-PL" sz="1400" u="sng" dirty="0">
                <a:latin typeface="+mn-lt"/>
              </a:rPr>
              <a:t>4 820 tys zł ujęta w amortyzacji</a:t>
            </a:r>
            <a:endParaRPr lang="pl-PL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>
            <a:normAutofit fontScale="90000"/>
          </a:bodyPr>
          <a:lstStyle/>
          <a:p>
            <a:pPr marL="320040" eaLnBrk="1" fontAlgn="auto" hangingPunct="1">
              <a:lnSpc>
                <a:spcPts val="2590"/>
              </a:lnSpc>
              <a:spcAft>
                <a:spcPts val="0"/>
              </a:spcAft>
              <a:defRPr/>
            </a:pPr>
            <a:r>
              <a:rPr lang="pl-PL" sz="2400" b="1" spc="-20" dirty="0" smtClean="0"/>
              <a:t>ULMA</a:t>
            </a:r>
            <a:r>
              <a:rPr lang="pl-PL" sz="2400" b="1" spc="15" dirty="0" smtClean="0"/>
              <a:t> </a:t>
            </a:r>
            <a:r>
              <a:rPr lang="pl-PL" sz="2400" b="1" spc="-30" dirty="0"/>
              <a:t>C</a:t>
            </a:r>
            <a:r>
              <a:rPr lang="pl-PL" sz="2400" b="1" spc="-15" dirty="0"/>
              <a:t>onstr</a:t>
            </a:r>
            <a:r>
              <a:rPr lang="pl-PL" sz="2400" b="1" spc="-40" dirty="0"/>
              <a:t>u</a:t>
            </a:r>
            <a:r>
              <a:rPr lang="pl-PL" sz="2400" b="1" spc="-20" dirty="0"/>
              <a:t>c</a:t>
            </a:r>
            <a:r>
              <a:rPr lang="pl-PL" sz="2400" b="1" spc="-15" dirty="0"/>
              <a:t>cion</a:t>
            </a:r>
            <a:r>
              <a:rPr lang="pl-PL" sz="2400" b="1" spc="5" dirty="0"/>
              <a:t> </a:t>
            </a:r>
            <a:r>
              <a:rPr lang="pl-PL" sz="2400" b="1" spc="-15" dirty="0"/>
              <a:t>Pol</a:t>
            </a:r>
            <a:r>
              <a:rPr lang="pl-PL" sz="2400" b="1" spc="-10" dirty="0"/>
              <a:t>s</a:t>
            </a:r>
            <a:r>
              <a:rPr lang="pl-PL" sz="2400" b="1" spc="-15" dirty="0"/>
              <a:t>ka</a:t>
            </a:r>
            <a:r>
              <a:rPr lang="pl-PL" sz="2400" b="1" spc="-5" dirty="0"/>
              <a:t> </a:t>
            </a:r>
            <a:r>
              <a:rPr lang="pl-PL" sz="2400" b="1" spc="-20" dirty="0" smtClean="0"/>
              <a:t>S.A. – dane jednostkowe</a:t>
            </a:r>
            <a:br>
              <a:rPr lang="pl-PL" sz="2400" b="1" spc="-20" dirty="0" smtClean="0"/>
            </a:br>
            <a:r>
              <a:rPr lang="pl-PL" sz="2400" b="1" spc="-20" dirty="0" smtClean="0"/>
              <a:t>Wynik</a:t>
            </a:r>
            <a:r>
              <a:rPr lang="pl-PL" sz="2400" b="1" spc="5" dirty="0" smtClean="0"/>
              <a:t> </a:t>
            </a:r>
            <a:r>
              <a:rPr lang="pl-PL" sz="2400" b="1" spc="-20" dirty="0"/>
              <a:t>fina</a:t>
            </a:r>
            <a:r>
              <a:rPr lang="pl-PL" sz="2400" b="1" spc="-30" dirty="0"/>
              <a:t>n</a:t>
            </a:r>
            <a:r>
              <a:rPr lang="pl-PL" sz="2400" b="1" spc="-20" dirty="0"/>
              <a:t>s</a:t>
            </a:r>
            <a:r>
              <a:rPr lang="pl-PL" sz="2400" b="1" spc="-15" dirty="0"/>
              <a:t>o</a:t>
            </a:r>
            <a:r>
              <a:rPr lang="pl-PL" sz="2400" b="1" spc="-30" dirty="0"/>
              <a:t>w</a:t>
            </a:r>
            <a:r>
              <a:rPr lang="pl-PL" sz="2400" b="1" spc="-15" dirty="0"/>
              <a:t>y</a:t>
            </a:r>
            <a:r>
              <a:rPr lang="pl-PL" sz="2400" b="1" spc="15" dirty="0"/>
              <a:t> </a:t>
            </a:r>
            <a:r>
              <a:rPr lang="pl-PL" sz="2400" b="1" spc="-20" dirty="0"/>
              <a:t> rok 2017</a:t>
            </a:r>
            <a:r>
              <a:rPr lang="pl-PL" sz="2400" b="1" spc="-5" dirty="0"/>
              <a:t> </a:t>
            </a:r>
            <a:r>
              <a:rPr lang="pl-PL" sz="2400" b="1" spc="-15" dirty="0" smtClean="0"/>
              <a:t>v</a:t>
            </a:r>
            <a:r>
              <a:rPr lang="pl-PL" sz="2400" b="1" spc="-10" dirty="0" smtClean="0"/>
              <a:t>s</a:t>
            </a:r>
            <a:r>
              <a:rPr lang="pl-PL" sz="2400" b="1" spc="-5" dirty="0" smtClean="0"/>
              <a:t> </a:t>
            </a:r>
            <a:r>
              <a:rPr lang="pl-PL" sz="2400" b="1" spc="-5" dirty="0"/>
              <a:t>rok </a:t>
            </a:r>
            <a:r>
              <a:rPr lang="pl-PL" sz="2400" b="1" spc="-20" dirty="0"/>
              <a:t>2016</a:t>
            </a:r>
            <a:endParaRPr lang="es-ES" sz="2200" b="1" dirty="0"/>
          </a:p>
        </p:txBody>
      </p:sp>
      <p:sp>
        <p:nvSpPr>
          <p:cNvPr id="58371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06D38CD-E5C0-4FA6-903A-DE21B4AEE6A2}" type="slidenum">
              <a:rPr lang="es-ES" altLang="pl-PL" smtClean="0">
                <a:solidFill>
                  <a:srgbClr val="898989"/>
                </a:solidFill>
              </a:rPr>
              <a:pPr/>
              <a:t>33</a:t>
            </a:fld>
            <a:endParaRPr lang="es-ES" altLang="pl-PL" smtClean="0">
              <a:solidFill>
                <a:srgbClr val="898989"/>
              </a:solidFill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3820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28600" y="5562600"/>
            <a:ext cx="8647113" cy="738188"/>
          </a:xfrm>
          <a:prstGeom prst="rect">
            <a:avLst/>
          </a:prstGeom>
          <a:solidFill>
            <a:srgbClr val="FEFEBA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</a:rPr>
              <a:t>Komentarz: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400" dirty="0">
                <a:latin typeface="+mn-lt"/>
              </a:rPr>
              <a:t>Zmiana szacunków okresów amortyzacji środków trwałych (szalunków i rusztowań) –  </a:t>
            </a:r>
            <a:r>
              <a:rPr lang="pl-PL" sz="1400" u="sng" dirty="0">
                <a:latin typeface="+mn-lt"/>
              </a:rPr>
              <a:t>4 820 tys zł ujęta w amortyzacji</a:t>
            </a:r>
            <a:endParaRPr lang="pl-PL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>
            <a:normAutofit fontScale="90000"/>
          </a:bodyPr>
          <a:lstStyle/>
          <a:p>
            <a:pPr marL="320040" eaLnBrk="1" fontAlgn="auto" hangingPunct="1">
              <a:lnSpc>
                <a:spcPts val="2590"/>
              </a:lnSpc>
              <a:spcAft>
                <a:spcPts val="0"/>
              </a:spcAft>
              <a:defRPr/>
            </a:pPr>
            <a:r>
              <a:rPr lang="pl-PL" sz="2400" b="1" spc="-20" dirty="0" smtClean="0"/>
              <a:t>ULMA</a:t>
            </a:r>
            <a:r>
              <a:rPr lang="pl-PL" sz="2400" b="1" spc="15" dirty="0" smtClean="0"/>
              <a:t> </a:t>
            </a:r>
            <a:r>
              <a:rPr lang="pl-PL" sz="2400" b="1" spc="-30" dirty="0"/>
              <a:t>C</a:t>
            </a:r>
            <a:r>
              <a:rPr lang="pl-PL" sz="2400" b="1" spc="-15" dirty="0"/>
              <a:t>onstr</a:t>
            </a:r>
            <a:r>
              <a:rPr lang="pl-PL" sz="2400" b="1" spc="-40" dirty="0"/>
              <a:t>u</a:t>
            </a:r>
            <a:r>
              <a:rPr lang="pl-PL" sz="2400" b="1" spc="-20" dirty="0"/>
              <a:t>c</a:t>
            </a:r>
            <a:r>
              <a:rPr lang="pl-PL" sz="2400" b="1" spc="-15" dirty="0"/>
              <a:t>cion</a:t>
            </a:r>
            <a:r>
              <a:rPr lang="pl-PL" sz="2400" b="1" spc="5" dirty="0"/>
              <a:t> </a:t>
            </a:r>
            <a:r>
              <a:rPr lang="pl-PL" sz="2400" b="1" spc="-15" dirty="0"/>
              <a:t>Pol</a:t>
            </a:r>
            <a:r>
              <a:rPr lang="pl-PL" sz="2400" b="1" spc="-10" dirty="0"/>
              <a:t>s</a:t>
            </a:r>
            <a:r>
              <a:rPr lang="pl-PL" sz="2400" b="1" spc="-15" dirty="0"/>
              <a:t>ka</a:t>
            </a:r>
            <a:r>
              <a:rPr lang="pl-PL" sz="2400" b="1" spc="-5" dirty="0"/>
              <a:t> </a:t>
            </a:r>
            <a:r>
              <a:rPr lang="pl-PL" sz="2400" b="1" spc="-20" dirty="0" smtClean="0"/>
              <a:t>S.A. – dane jednostkowe</a:t>
            </a:r>
            <a:br>
              <a:rPr lang="pl-PL" sz="2400" b="1" spc="-20" dirty="0" smtClean="0"/>
            </a:br>
            <a:r>
              <a:rPr lang="pl-PL" sz="2400" b="1" spc="-20" dirty="0" smtClean="0"/>
              <a:t>Przepływy netto rok </a:t>
            </a:r>
            <a:r>
              <a:rPr lang="pl-PL" sz="2400" b="1" spc="-20" dirty="0"/>
              <a:t>2017</a:t>
            </a:r>
            <a:r>
              <a:rPr lang="pl-PL" sz="2400" b="1" spc="-5" dirty="0"/>
              <a:t> </a:t>
            </a:r>
            <a:r>
              <a:rPr lang="pl-PL" sz="2400" b="1" spc="-15" dirty="0" smtClean="0"/>
              <a:t>v</a:t>
            </a:r>
            <a:r>
              <a:rPr lang="pl-PL" sz="2400" b="1" spc="-10" dirty="0" smtClean="0"/>
              <a:t>s</a:t>
            </a:r>
            <a:r>
              <a:rPr lang="pl-PL" sz="2400" b="1" spc="-5" dirty="0" smtClean="0"/>
              <a:t> </a:t>
            </a:r>
            <a:r>
              <a:rPr lang="pl-PL" sz="2400" b="1" spc="-5" dirty="0"/>
              <a:t>rok </a:t>
            </a:r>
            <a:r>
              <a:rPr lang="pl-PL" sz="2400" b="1" spc="-20" dirty="0"/>
              <a:t>2016</a:t>
            </a:r>
            <a:endParaRPr lang="es-ES" sz="2200" b="1" dirty="0"/>
          </a:p>
        </p:txBody>
      </p:sp>
      <p:sp>
        <p:nvSpPr>
          <p:cNvPr id="59395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AABD74E-7796-4E57-9BB0-292C7539B3A3}" type="slidenum">
              <a:rPr lang="es-ES" altLang="pl-PL" smtClean="0">
                <a:solidFill>
                  <a:srgbClr val="898989"/>
                </a:solidFill>
              </a:rPr>
              <a:pPr/>
              <a:t>34</a:t>
            </a:fld>
            <a:endParaRPr lang="es-ES" altLang="pl-PL" smtClean="0">
              <a:solidFill>
                <a:srgbClr val="898989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28600" y="5562600"/>
            <a:ext cx="8647113" cy="738188"/>
          </a:xfrm>
          <a:prstGeom prst="rect">
            <a:avLst/>
          </a:prstGeom>
          <a:solidFill>
            <a:srgbClr val="FEFEBA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latin typeface="+mn-lt"/>
              </a:rPr>
              <a:t>Komentarz: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400" dirty="0">
                <a:latin typeface="+mn-lt"/>
              </a:rPr>
              <a:t>Otrzymana dywidenda z ULMA </a:t>
            </a:r>
            <a:r>
              <a:rPr lang="pl-PL" sz="1400" dirty="0" err="1">
                <a:latin typeface="+mn-lt"/>
              </a:rPr>
              <a:t>Opalubka</a:t>
            </a:r>
            <a:r>
              <a:rPr lang="pl-PL" sz="1400" dirty="0">
                <a:latin typeface="+mn-lt"/>
              </a:rPr>
              <a:t> Ukraina sp. z o.o. – </a:t>
            </a:r>
            <a:r>
              <a:rPr lang="pl-PL" sz="1400" u="sng" dirty="0">
                <a:latin typeface="+mn-lt"/>
              </a:rPr>
              <a:t>3 080 tys zł  ujęta w </a:t>
            </a:r>
            <a:r>
              <a:rPr lang="pl-PL" sz="1400" u="sng" dirty="0" err="1">
                <a:latin typeface="+mn-lt"/>
              </a:rPr>
              <a:t>przepł</a:t>
            </a:r>
            <a:r>
              <a:rPr lang="pl-PL" sz="1400" u="sng" dirty="0">
                <a:latin typeface="+mn-lt"/>
              </a:rPr>
              <a:t>. z dz. inwestycyjnej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1400" dirty="0">
                <a:latin typeface="+mn-lt"/>
              </a:rPr>
              <a:t>Wypłata dywidendy  –  </a:t>
            </a:r>
            <a:r>
              <a:rPr lang="pl-PL" sz="1400" u="sng" dirty="0">
                <a:latin typeface="+mn-lt"/>
              </a:rPr>
              <a:t>28 380 tys zł ujęta w przepływach z działalności finansowej</a:t>
            </a:r>
            <a:endParaRPr lang="pl-PL" sz="1400" dirty="0">
              <a:latin typeface="+mn-lt"/>
            </a:endParaRPr>
          </a:p>
        </p:txBody>
      </p:sp>
      <p:grpSp>
        <p:nvGrpSpPr>
          <p:cNvPr id="59397" name="Group 8"/>
          <p:cNvGrpSpPr>
            <a:grpSpLocks noChangeAspect="1"/>
          </p:cNvGrpSpPr>
          <p:nvPr/>
        </p:nvGrpSpPr>
        <p:grpSpPr bwMode="auto">
          <a:xfrm>
            <a:off x="304800" y="1524000"/>
            <a:ext cx="8686800" cy="3276600"/>
            <a:chOff x="192" y="960"/>
            <a:chExt cx="5472" cy="2064"/>
          </a:xfrm>
        </p:grpSpPr>
        <p:sp>
          <p:nvSpPr>
            <p:cNvPr id="59398" name="AutoShape 7"/>
            <p:cNvSpPr>
              <a:spLocks noChangeAspect="1" noChangeArrowheads="1" noTextEdit="1"/>
            </p:cNvSpPr>
            <p:nvPr/>
          </p:nvSpPr>
          <p:spPr bwMode="auto">
            <a:xfrm>
              <a:off x="192" y="960"/>
              <a:ext cx="5472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399" name="Rectangle 9"/>
            <p:cNvSpPr>
              <a:spLocks noChangeArrowheads="1"/>
            </p:cNvSpPr>
            <p:nvPr/>
          </p:nvSpPr>
          <p:spPr bwMode="auto">
            <a:xfrm>
              <a:off x="192" y="960"/>
              <a:ext cx="5472" cy="417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00" name="Rectangle 10"/>
            <p:cNvSpPr>
              <a:spLocks noChangeArrowheads="1"/>
            </p:cNvSpPr>
            <p:nvPr/>
          </p:nvSpPr>
          <p:spPr bwMode="auto">
            <a:xfrm>
              <a:off x="192" y="1372"/>
              <a:ext cx="2191" cy="165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01" name="Rectangle 11"/>
            <p:cNvSpPr>
              <a:spLocks noChangeArrowheads="1"/>
            </p:cNvSpPr>
            <p:nvPr/>
          </p:nvSpPr>
          <p:spPr bwMode="auto">
            <a:xfrm>
              <a:off x="2377" y="1372"/>
              <a:ext cx="1096" cy="165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02" name="Rectangle 12"/>
            <p:cNvSpPr>
              <a:spLocks noChangeArrowheads="1"/>
            </p:cNvSpPr>
            <p:nvPr/>
          </p:nvSpPr>
          <p:spPr bwMode="auto">
            <a:xfrm>
              <a:off x="3467" y="1372"/>
              <a:ext cx="1119" cy="165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03" name="Rectangle 13"/>
            <p:cNvSpPr>
              <a:spLocks noChangeArrowheads="1"/>
            </p:cNvSpPr>
            <p:nvPr/>
          </p:nvSpPr>
          <p:spPr bwMode="auto">
            <a:xfrm>
              <a:off x="4580" y="1372"/>
              <a:ext cx="1084" cy="1652"/>
            </a:xfrm>
            <a:prstGeom prst="rect">
              <a:avLst/>
            </a:prstGeom>
            <a:solidFill>
              <a:srgbClr val="FDE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04" name="Rectangle 14"/>
            <p:cNvSpPr>
              <a:spLocks noChangeArrowheads="1"/>
            </p:cNvSpPr>
            <p:nvPr/>
          </p:nvSpPr>
          <p:spPr bwMode="auto">
            <a:xfrm>
              <a:off x="766" y="1076"/>
              <a:ext cx="1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Dane w tys. PLN</a:t>
              </a:r>
              <a:endParaRPr lang="pl-PL" altLang="pl-PL"/>
            </a:p>
          </p:txBody>
        </p:sp>
        <p:sp>
          <p:nvSpPr>
            <p:cNvPr id="59405" name="Rectangle 15"/>
            <p:cNvSpPr>
              <a:spLocks noChangeArrowheads="1"/>
            </p:cNvSpPr>
            <p:nvPr/>
          </p:nvSpPr>
          <p:spPr bwMode="auto">
            <a:xfrm>
              <a:off x="2748" y="972"/>
              <a:ext cx="48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 2017 </a:t>
              </a:r>
              <a:endParaRPr lang="pl-PL" altLang="pl-PL"/>
            </a:p>
          </p:txBody>
        </p:sp>
        <p:sp>
          <p:nvSpPr>
            <p:cNvPr id="59406" name="Rectangle 16"/>
            <p:cNvSpPr>
              <a:spLocks noChangeArrowheads="1"/>
            </p:cNvSpPr>
            <p:nvPr/>
          </p:nvSpPr>
          <p:spPr bwMode="auto">
            <a:xfrm>
              <a:off x="2557" y="1175"/>
              <a:ext cx="85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Wykonanie</a:t>
              </a:r>
              <a:endParaRPr lang="pl-PL" altLang="pl-PL"/>
            </a:p>
          </p:txBody>
        </p:sp>
        <p:sp>
          <p:nvSpPr>
            <p:cNvPr id="59407" name="Rectangle 17"/>
            <p:cNvSpPr>
              <a:spLocks noChangeArrowheads="1"/>
            </p:cNvSpPr>
            <p:nvPr/>
          </p:nvSpPr>
          <p:spPr bwMode="auto">
            <a:xfrm>
              <a:off x="3850" y="972"/>
              <a:ext cx="48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 2016 </a:t>
              </a:r>
              <a:endParaRPr lang="pl-PL" altLang="pl-PL"/>
            </a:p>
          </p:txBody>
        </p:sp>
        <p:sp>
          <p:nvSpPr>
            <p:cNvPr id="59408" name="Rectangle 18"/>
            <p:cNvSpPr>
              <a:spLocks noChangeArrowheads="1"/>
            </p:cNvSpPr>
            <p:nvPr/>
          </p:nvSpPr>
          <p:spPr bwMode="auto">
            <a:xfrm>
              <a:off x="3658" y="1175"/>
              <a:ext cx="85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Wykonanie</a:t>
              </a:r>
              <a:endParaRPr lang="pl-PL" altLang="pl-PL"/>
            </a:p>
          </p:txBody>
        </p:sp>
        <p:sp>
          <p:nvSpPr>
            <p:cNvPr id="59409" name="Rectangle 19"/>
            <p:cNvSpPr>
              <a:spLocks noChangeArrowheads="1"/>
            </p:cNvSpPr>
            <p:nvPr/>
          </p:nvSpPr>
          <p:spPr bwMode="auto">
            <a:xfrm>
              <a:off x="5061" y="972"/>
              <a:ext cx="20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%</a:t>
              </a:r>
              <a:endParaRPr lang="pl-PL" altLang="pl-PL"/>
            </a:p>
          </p:txBody>
        </p:sp>
        <p:sp>
          <p:nvSpPr>
            <p:cNvPr id="59410" name="Rectangle 20"/>
            <p:cNvSpPr>
              <a:spLocks noChangeArrowheads="1"/>
            </p:cNvSpPr>
            <p:nvPr/>
          </p:nvSpPr>
          <p:spPr bwMode="auto">
            <a:xfrm>
              <a:off x="4707" y="1175"/>
              <a:ext cx="92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 2017 / 2016</a:t>
              </a:r>
              <a:endParaRPr lang="pl-PL" altLang="pl-PL"/>
            </a:p>
          </p:txBody>
        </p:sp>
        <p:sp>
          <p:nvSpPr>
            <p:cNvPr id="59411" name="Rectangle 21"/>
            <p:cNvSpPr>
              <a:spLocks noChangeArrowheads="1"/>
            </p:cNvSpPr>
            <p:nvPr/>
          </p:nvSpPr>
          <p:spPr bwMode="auto">
            <a:xfrm>
              <a:off x="505" y="1383"/>
              <a:ext cx="173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Przepływy z działalności </a:t>
              </a:r>
              <a:endParaRPr lang="pl-PL" altLang="pl-PL"/>
            </a:p>
          </p:txBody>
        </p:sp>
        <p:sp>
          <p:nvSpPr>
            <p:cNvPr id="59412" name="Rectangle 22"/>
            <p:cNvSpPr>
              <a:spLocks noChangeArrowheads="1"/>
            </p:cNvSpPr>
            <p:nvPr/>
          </p:nvSpPr>
          <p:spPr bwMode="auto">
            <a:xfrm>
              <a:off x="905" y="1586"/>
              <a:ext cx="875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operacyjnej</a:t>
              </a:r>
              <a:endParaRPr lang="pl-PL" altLang="pl-PL"/>
            </a:p>
          </p:txBody>
        </p:sp>
        <p:sp>
          <p:nvSpPr>
            <p:cNvPr id="59413" name="Rectangle 23"/>
            <p:cNvSpPr>
              <a:spLocks noChangeArrowheads="1"/>
            </p:cNvSpPr>
            <p:nvPr/>
          </p:nvSpPr>
          <p:spPr bwMode="auto">
            <a:xfrm>
              <a:off x="2702" y="1488"/>
              <a:ext cx="53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13 895</a:t>
              </a:r>
              <a:endParaRPr lang="pl-PL" altLang="pl-PL"/>
            </a:p>
          </p:txBody>
        </p:sp>
        <p:sp>
          <p:nvSpPr>
            <p:cNvPr id="59414" name="Rectangle 24"/>
            <p:cNvSpPr>
              <a:spLocks noChangeArrowheads="1"/>
            </p:cNvSpPr>
            <p:nvPr/>
          </p:nvSpPr>
          <p:spPr bwMode="auto">
            <a:xfrm>
              <a:off x="3844" y="1488"/>
              <a:ext cx="45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3 978</a:t>
              </a:r>
              <a:endParaRPr lang="pl-PL" altLang="pl-PL"/>
            </a:p>
          </p:txBody>
        </p:sp>
        <p:sp>
          <p:nvSpPr>
            <p:cNvPr id="59415" name="Rectangle 25"/>
            <p:cNvSpPr>
              <a:spLocks noChangeArrowheads="1"/>
            </p:cNvSpPr>
            <p:nvPr/>
          </p:nvSpPr>
          <p:spPr bwMode="auto">
            <a:xfrm>
              <a:off x="4945" y="1488"/>
              <a:ext cx="44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249%</a:t>
              </a:r>
              <a:endParaRPr lang="pl-PL" altLang="pl-PL"/>
            </a:p>
          </p:txBody>
        </p:sp>
        <p:sp>
          <p:nvSpPr>
            <p:cNvPr id="59416" name="Rectangle 26"/>
            <p:cNvSpPr>
              <a:spLocks noChangeArrowheads="1"/>
            </p:cNvSpPr>
            <p:nvPr/>
          </p:nvSpPr>
          <p:spPr bwMode="auto">
            <a:xfrm>
              <a:off x="505" y="1795"/>
              <a:ext cx="173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Przepływy z działalności </a:t>
              </a:r>
              <a:endParaRPr lang="pl-PL" altLang="pl-PL"/>
            </a:p>
          </p:txBody>
        </p:sp>
        <p:sp>
          <p:nvSpPr>
            <p:cNvPr id="59417" name="Rectangle 27"/>
            <p:cNvSpPr>
              <a:spLocks noChangeArrowheads="1"/>
            </p:cNvSpPr>
            <p:nvPr/>
          </p:nvSpPr>
          <p:spPr bwMode="auto">
            <a:xfrm>
              <a:off x="841" y="1998"/>
              <a:ext cx="100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inwestycyjnej</a:t>
              </a:r>
              <a:endParaRPr lang="pl-PL" altLang="pl-PL"/>
            </a:p>
          </p:txBody>
        </p:sp>
        <p:sp>
          <p:nvSpPr>
            <p:cNvPr id="59418" name="Rectangle 28"/>
            <p:cNvSpPr>
              <a:spLocks noChangeArrowheads="1"/>
            </p:cNvSpPr>
            <p:nvPr/>
          </p:nvSpPr>
          <p:spPr bwMode="auto">
            <a:xfrm>
              <a:off x="2742" y="1899"/>
              <a:ext cx="45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4 335</a:t>
              </a:r>
              <a:endParaRPr lang="pl-PL" altLang="pl-PL"/>
            </a:p>
          </p:txBody>
        </p:sp>
        <p:sp>
          <p:nvSpPr>
            <p:cNvPr id="59419" name="Rectangle 29"/>
            <p:cNvSpPr>
              <a:spLocks noChangeArrowheads="1"/>
            </p:cNvSpPr>
            <p:nvPr/>
          </p:nvSpPr>
          <p:spPr bwMode="auto">
            <a:xfrm>
              <a:off x="3821" y="1899"/>
              <a:ext cx="50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-2 163</a:t>
              </a:r>
              <a:endParaRPr lang="pl-PL" altLang="pl-PL"/>
            </a:p>
          </p:txBody>
        </p:sp>
        <p:sp>
          <p:nvSpPr>
            <p:cNvPr id="59420" name="Rectangle 30"/>
            <p:cNvSpPr>
              <a:spLocks noChangeArrowheads="1"/>
            </p:cNvSpPr>
            <p:nvPr/>
          </p:nvSpPr>
          <p:spPr bwMode="auto">
            <a:xfrm>
              <a:off x="4945" y="1899"/>
              <a:ext cx="44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300%</a:t>
              </a:r>
              <a:endParaRPr lang="pl-PL" altLang="pl-PL"/>
            </a:p>
          </p:txBody>
        </p:sp>
        <p:sp>
          <p:nvSpPr>
            <p:cNvPr id="59421" name="Rectangle 31"/>
            <p:cNvSpPr>
              <a:spLocks noChangeArrowheads="1"/>
            </p:cNvSpPr>
            <p:nvPr/>
          </p:nvSpPr>
          <p:spPr bwMode="auto">
            <a:xfrm>
              <a:off x="464" y="2206"/>
              <a:ext cx="182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Przepływy pz działalności </a:t>
              </a:r>
              <a:endParaRPr lang="pl-PL" altLang="pl-PL"/>
            </a:p>
          </p:txBody>
        </p:sp>
        <p:sp>
          <p:nvSpPr>
            <p:cNvPr id="59422" name="Rectangle 32"/>
            <p:cNvSpPr>
              <a:spLocks noChangeArrowheads="1"/>
            </p:cNvSpPr>
            <p:nvPr/>
          </p:nvSpPr>
          <p:spPr bwMode="auto">
            <a:xfrm>
              <a:off x="859" y="2409"/>
              <a:ext cx="968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gospodarczej</a:t>
              </a:r>
              <a:endParaRPr lang="pl-PL" altLang="pl-PL"/>
            </a:p>
          </p:txBody>
        </p:sp>
        <p:sp>
          <p:nvSpPr>
            <p:cNvPr id="59423" name="Rectangle 33"/>
            <p:cNvSpPr>
              <a:spLocks noChangeArrowheads="1"/>
            </p:cNvSpPr>
            <p:nvPr/>
          </p:nvSpPr>
          <p:spPr bwMode="auto">
            <a:xfrm>
              <a:off x="2702" y="2311"/>
              <a:ext cx="53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18 230</a:t>
              </a:r>
              <a:endParaRPr lang="pl-PL" altLang="pl-PL"/>
            </a:p>
          </p:txBody>
        </p:sp>
        <p:sp>
          <p:nvSpPr>
            <p:cNvPr id="59424" name="Rectangle 34"/>
            <p:cNvSpPr>
              <a:spLocks noChangeArrowheads="1"/>
            </p:cNvSpPr>
            <p:nvPr/>
          </p:nvSpPr>
          <p:spPr bwMode="auto">
            <a:xfrm>
              <a:off x="3844" y="2311"/>
              <a:ext cx="45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1 815</a:t>
              </a:r>
              <a:endParaRPr lang="pl-PL" altLang="pl-PL"/>
            </a:p>
          </p:txBody>
        </p:sp>
        <p:sp>
          <p:nvSpPr>
            <p:cNvPr id="59425" name="Rectangle 35"/>
            <p:cNvSpPr>
              <a:spLocks noChangeArrowheads="1"/>
            </p:cNvSpPr>
            <p:nvPr/>
          </p:nvSpPr>
          <p:spPr bwMode="auto">
            <a:xfrm>
              <a:off x="4939" y="2311"/>
              <a:ext cx="452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904%</a:t>
              </a:r>
              <a:endParaRPr lang="pl-PL" altLang="pl-PL"/>
            </a:p>
          </p:txBody>
        </p:sp>
        <p:sp>
          <p:nvSpPr>
            <p:cNvPr id="59426" name="Rectangle 36"/>
            <p:cNvSpPr>
              <a:spLocks noChangeArrowheads="1"/>
            </p:cNvSpPr>
            <p:nvPr/>
          </p:nvSpPr>
          <p:spPr bwMode="auto">
            <a:xfrm>
              <a:off x="505" y="2618"/>
              <a:ext cx="173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Przepływy z działalności </a:t>
              </a:r>
              <a:endParaRPr lang="pl-PL" altLang="pl-PL"/>
            </a:p>
          </p:txBody>
        </p:sp>
        <p:sp>
          <p:nvSpPr>
            <p:cNvPr id="59427" name="Rectangle 37"/>
            <p:cNvSpPr>
              <a:spLocks noChangeArrowheads="1"/>
            </p:cNvSpPr>
            <p:nvPr/>
          </p:nvSpPr>
          <p:spPr bwMode="auto">
            <a:xfrm>
              <a:off x="928" y="2821"/>
              <a:ext cx="82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 b="1">
                  <a:solidFill>
                    <a:srgbClr val="000000"/>
                  </a:solidFill>
                </a:rPr>
                <a:t>finansowej</a:t>
              </a:r>
              <a:endParaRPr lang="pl-PL" altLang="pl-PL"/>
            </a:p>
          </p:txBody>
        </p:sp>
        <p:sp>
          <p:nvSpPr>
            <p:cNvPr id="59428" name="Rectangle 38"/>
            <p:cNvSpPr>
              <a:spLocks noChangeArrowheads="1"/>
            </p:cNvSpPr>
            <p:nvPr/>
          </p:nvSpPr>
          <p:spPr bwMode="auto">
            <a:xfrm>
              <a:off x="2679" y="2722"/>
              <a:ext cx="585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-28 500</a:t>
              </a:r>
              <a:endParaRPr lang="pl-PL" altLang="pl-PL"/>
            </a:p>
          </p:txBody>
        </p:sp>
        <p:sp>
          <p:nvSpPr>
            <p:cNvPr id="59429" name="Rectangle 39"/>
            <p:cNvSpPr>
              <a:spLocks noChangeArrowheads="1"/>
            </p:cNvSpPr>
            <p:nvPr/>
          </p:nvSpPr>
          <p:spPr bwMode="auto">
            <a:xfrm>
              <a:off x="3983" y="2722"/>
              <a:ext cx="20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 - </a:t>
              </a:r>
              <a:endParaRPr lang="pl-PL" altLang="pl-PL"/>
            </a:p>
          </p:txBody>
        </p:sp>
        <p:sp>
          <p:nvSpPr>
            <p:cNvPr id="59430" name="Rectangle 40"/>
            <p:cNvSpPr>
              <a:spLocks noChangeArrowheads="1"/>
            </p:cNvSpPr>
            <p:nvPr/>
          </p:nvSpPr>
          <p:spPr bwMode="auto">
            <a:xfrm>
              <a:off x="5015" y="2722"/>
              <a:ext cx="31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2000">
                  <a:solidFill>
                    <a:srgbClr val="000000"/>
                  </a:solidFill>
                </a:rPr>
                <a:t>n/a</a:t>
              </a:r>
              <a:endParaRPr lang="pl-PL" altLang="pl-PL"/>
            </a:p>
          </p:txBody>
        </p:sp>
        <p:sp>
          <p:nvSpPr>
            <p:cNvPr id="59431" name="Rectangle 41"/>
            <p:cNvSpPr>
              <a:spLocks noChangeArrowheads="1"/>
            </p:cNvSpPr>
            <p:nvPr/>
          </p:nvSpPr>
          <p:spPr bwMode="auto">
            <a:xfrm>
              <a:off x="198" y="954"/>
              <a:ext cx="5466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2" name="Rectangle 42"/>
            <p:cNvSpPr>
              <a:spLocks noChangeArrowheads="1"/>
            </p:cNvSpPr>
            <p:nvPr/>
          </p:nvSpPr>
          <p:spPr bwMode="auto">
            <a:xfrm>
              <a:off x="198" y="1366"/>
              <a:ext cx="5466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3" name="Rectangle 43"/>
            <p:cNvSpPr>
              <a:spLocks noChangeArrowheads="1"/>
            </p:cNvSpPr>
            <p:nvPr/>
          </p:nvSpPr>
          <p:spPr bwMode="auto">
            <a:xfrm>
              <a:off x="198" y="1777"/>
              <a:ext cx="5466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4" name="Rectangle 44"/>
            <p:cNvSpPr>
              <a:spLocks noChangeArrowheads="1"/>
            </p:cNvSpPr>
            <p:nvPr/>
          </p:nvSpPr>
          <p:spPr bwMode="auto">
            <a:xfrm>
              <a:off x="198" y="2189"/>
              <a:ext cx="5466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5" name="Rectangle 45"/>
            <p:cNvSpPr>
              <a:spLocks noChangeArrowheads="1"/>
            </p:cNvSpPr>
            <p:nvPr/>
          </p:nvSpPr>
          <p:spPr bwMode="auto">
            <a:xfrm>
              <a:off x="198" y="2601"/>
              <a:ext cx="5466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6" name="Rectangle 46"/>
            <p:cNvSpPr>
              <a:spLocks noChangeArrowheads="1"/>
            </p:cNvSpPr>
            <p:nvPr/>
          </p:nvSpPr>
          <p:spPr bwMode="auto">
            <a:xfrm>
              <a:off x="186" y="960"/>
              <a:ext cx="12" cy="20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7" name="Rectangle 47"/>
            <p:cNvSpPr>
              <a:spLocks noChangeArrowheads="1"/>
            </p:cNvSpPr>
            <p:nvPr/>
          </p:nvSpPr>
          <p:spPr bwMode="auto">
            <a:xfrm>
              <a:off x="2371" y="960"/>
              <a:ext cx="12" cy="20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8" name="Rectangle 48"/>
            <p:cNvSpPr>
              <a:spLocks noChangeArrowheads="1"/>
            </p:cNvSpPr>
            <p:nvPr/>
          </p:nvSpPr>
          <p:spPr bwMode="auto">
            <a:xfrm>
              <a:off x="3461" y="960"/>
              <a:ext cx="12" cy="20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39" name="Rectangle 49"/>
            <p:cNvSpPr>
              <a:spLocks noChangeArrowheads="1"/>
            </p:cNvSpPr>
            <p:nvPr/>
          </p:nvSpPr>
          <p:spPr bwMode="auto">
            <a:xfrm>
              <a:off x="4574" y="960"/>
              <a:ext cx="12" cy="20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0" name="Rectangle 50"/>
            <p:cNvSpPr>
              <a:spLocks noChangeArrowheads="1"/>
            </p:cNvSpPr>
            <p:nvPr/>
          </p:nvSpPr>
          <p:spPr bwMode="auto">
            <a:xfrm>
              <a:off x="198" y="3012"/>
              <a:ext cx="5466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1" name="Rectangle 51"/>
            <p:cNvSpPr>
              <a:spLocks noChangeArrowheads="1"/>
            </p:cNvSpPr>
            <p:nvPr/>
          </p:nvSpPr>
          <p:spPr bwMode="auto">
            <a:xfrm>
              <a:off x="5652" y="960"/>
              <a:ext cx="12" cy="20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2" name="Line 52"/>
            <p:cNvSpPr>
              <a:spLocks noChangeShapeType="1"/>
            </p:cNvSpPr>
            <p:nvPr/>
          </p:nvSpPr>
          <p:spPr bwMode="auto">
            <a:xfrm>
              <a:off x="192" y="30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3" name="Rectangle 53"/>
            <p:cNvSpPr>
              <a:spLocks noChangeArrowheads="1"/>
            </p:cNvSpPr>
            <p:nvPr/>
          </p:nvSpPr>
          <p:spPr bwMode="auto">
            <a:xfrm>
              <a:off x="192" y="302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4" name="Line 54"/>
            <p:cNvSpPr>
              <a:spLocks noChangeShapeType="1"/>
            </p:cNvSpPr>
            <p:nvPr/>
          </p:nvSpPr>
          <p:spPr bwMode="auto">
            <a:xfrm>
              <a:off x="2377" y="30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5" name="Rectangle 55"/>
            <p:cNvSpPr>
              <a:spLocks noChangeArrowheads="1"/>
            </p:cNvSpPr>
            <p:nvPr/>
          </p:nvSpPr>
          <p:spPr bwMode="auto">
            <a:xfrm>
              <a:off x="2377" y="302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6" name="Line 56"/>
            <p:cNvSpPr>
              <a:spLocks noChangeShapeType="1"/>
            </p:cNvSpPr>
            <p:nvPr/>
          </p:nvSpPr>
          <p:spPr bwMode="auto">
            <a:xfrm>
              <a:off x="3467" y="30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7" name="Rectangle 57"/>
            <p:cNvSpPr>
              <a:spLocks noChangeArrowheads="1"/>
            </p:cNvSpPr>
            <p:nvPr/>
          </p:nvSpPr>
          <p:spPr bwMode="auto">
            <a:xfrm>
              <a:off x="3467" y="302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8" name="Line 58"/>
            <p:cNvSpPr>
              <a:spLocks noChangeShapeType="1"/>
            </p:cNvSpPr>
            <p:nvPr/>
          </p:nvSpPr>
          <p:spPr bwMode="auto">
            <a:xfrm>
              <a:off x="4580" y="30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49" name="Rectangle 59"/>
            <p:cNvSpPr>
              <a:spLocks noChangeArrowheads="1"/>
            </p:cNvSpPr>
            <p:nvPr/>
          </p:nvSpPr>
          <p:spPr bwMode="auto">
            <a:xfrm>
              <a:off x="4580" y="302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0" name="Line 60"/>
            <p:cNvSpPr>
              <a:spLocks noChangeShapeType="1"/>
            </p:cNvSpPr>
            <p:nvPr/>
          </p:nvSpPr>
          <p:spPr bwMode="auto">
            <a:xfrm>
              <a:off x="5658" y="302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1" name="Rectangle 61"/>
            <p:cNvSpPr>
              <a:spLocks noChangeArrowheads="1"/>
            </p:cNvSpPr>
            <p:nvPr/>
          </p:nvSpPr>
          <p:spPr bwMode="auto">
            <a:xfrm>
              <a:off x="5658" y="302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2" name="Line 62"/>
            <p:cNvSpPr>
              <a:spLocks noChangeShapeType="1"/>
            </p:cNvSpPr>
            <p:nvPr/>
          </p:nvSpPr>
          <p:spPr bwMode="auto">
            <a:xfrm>
              <a:off x="5664" y="96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3" name="Rectangle 63"/>
            <p:cNvSpPr>
              <a:spLocks noChangeArrowheads="1"/>
            </p:cNvSpPr>
            <p:nvPr/>
          </p:nvSpPr>
          <p:spPr bwMode="auto">
            <a:xfrm>
              <a:off x="5664" y="96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4" name="Line 64"/>
            <p:cNvSpPr>
              <a:spLocks noChangeShapeType="1"/>
            </p:cNvSpPr>
            <p:nvPr/>
          </p:nvSpPr>
          <p:spPr bwMode="auto">
            <a:xfrm>
              <a:off x="5664" y="137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5" name="Rectangle 65"/>
            <p:cNvSpPr>
              <a:spLocks noChangeArrowheads="1"/>
            </p:cNvSpPr>
            <p:nvPr/>
          </p:nvSpPr>
          <p:spPr bwMode="auto">
            <a:xfrm>
              <a:off x="5664" y="1372"/>
              <a:ext cx="6" cy="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6" name="Line 66"/>
            <p:cNvSpPr>
              <a:spLocks noChangeShapeType="1"/>
            </p:cNvSpPr>
            <p:nvPr/>
          </p:nvSpPr>
          <p:spPr bwMode="auto">
            <a:xfrm>
              <a:off x="5664" y="178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7" name="Rectangle 67"/>
            <p:cNvSpPr>
              <a:spLocks noChangeArrowheads="1"/>
            </p:cNvSpPr>
            <p:nvPr/>
          </p:nvSpPr>
          <p:spPr bwMode="auto">
            <a:xfrm>
              <a:off x="5664" y="1783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8" name="Line 68"/>
            <p:cNvSpPr>
              <a:spLocks noChangeShapeType="1"/>
            </p:cNvSpPr>
            <p:nvPr/>
          </p:nvSpPr>
          <p:spPr bwMode="auto">
            <a:xfrm>
              <a:off x="5664" y="2195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59" name="Rectangle 69"/>
            <p:cNvSpPr>
              <a:spLocks noChangeArrowheads="1"/>
            </p:cNvSpPr>
            <p:nvPr/>
          </p:nvSpPr>
          <p:spPr bwMode="auto">
            <a:xfrm>
              <a:off x="5664" y="2195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60" name="Line 70"/>
            <p:cNvSpPr>
              <a:spLocks noChangeShapeType="1"/>
            </p:cNvSpPr>
            <p:nvPr/>
          </p:nvSpPr>
          <p:spPr bwMode="auto">
            <a:xfrm>
              <a:off x="5664" y="2606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61" name="Rectangle 71"/>
            <p:cNvSpPr>
              <a:spLocks noChangeArrowheads="1"/>
            </p:cNvSpPr>
            <p:nvPr/>
          </p:nvSpPr>
          <p:spPr bwMode="auto">
            <a:xfrm>
              <a:off x="5664" y="2606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62" name="Line 72"/>
            <p:cNvSpPr>
              <a:spLocks noChangeShapeType="1"/>
            </p:cNvSpPr>
            <p:nvPr/>
          </p:nvSpPr>
          <p:spPr bwMode="auto">
            <a:xfrm>
              <a:off x="5664" y="301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463" name="Rectangle 73"/>
            <p:cNvSpPr>
              <a:spLocks noChangeArrowheads="1"/>
            </p:cNvSpPr>
            <p:nvPr/>
          </p:nvSpPr>
          <p:spPr bwMode="auto">
            <a:xfrm>
              <a:off x="5664" y="301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 txBox="1">
            <a:spLocks/>
          </p:cNvSpPr>
          <p:nvPr/>
        </p:nvSpPr>
        <p:spPr>
          <a:xfrm>
            <a:off x="2032000" y="2420938"/>
            <a:ext cx="6500813" cy="571500"/>
          </a:xfrm>
          <a:prstGeom prst="rect">
            <a:avLst/>
          </a:prstGeo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www.ulmaconstruction.pl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3 Marcador de texto"/>
          <p:cNvSpPr txBox="1">
            <a:spLocks/>
          </p:cNvSpPr>
          <p:nvPr/>
        </p:nvSpPr>
        <p:spPr>
          <a:xfrm>
            <a:off x="1547813" y="3322638"/>
            <a:ext cx="7345362" cy="5715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ole tekstowe 5"/>
          <p:cNvSpPr txBox="1">
            <a:spLocks noChangeArrowheads="1"/>
          </p:cNvSpPr>
          <p:nvPr/>
        </p:nvSpPr>
        <p:spPr bwMode="auto">
          <a:xfrm>
            <a:off x="609600" y="5932488"/>
            <a:ext cx="5257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400" i="1"/>
              <a:t>Źródło: GUS;</a:t>
            </a:r>
          </a:p>
          <a:p>
            <a:pPr eaLnBrk="1" hangingPunct="1"/>
            <a:r>
              <a:rPr lang="pl-PL" altLang="pl-PL" sz="1400" i="1"/>
              <a:t> </a:t>
            </a:r>
          </a:p>
          <a:p>
            <a:pPr eaLnBrk="1" hangingPunct="1"/>
            <a:endParaRPr lang="pl-PL" altLang="pl-PL" sz="1400" i="1"/>
          </a:p>
        </p:txBody>
      </p:sp>
      <p:sp>
        <p:nvSpPr>
          <p:cNvPr id="30723" name="1 Título"/>
          <p:cNvSpPr txBox="1">
            <a:spLocks/>
          </p:cNvSpPr>
          <p:nvPr/>
        </p:nvSpPr>
        <p:spPr bwMode="auto">
          <a:xfrm>
            <a:off x="285750" y="571500"/>
            <a:ext cx="868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2200" b="1">
                <a:solidFill>
                  <a:srgbClr val="404040"/>
                </a:solidFill>
              </a:rPr>
              <a:t>Polska</a:t>
            </a:r>
            <a:br>
              <a:rPr lang="pl-PL" altLang="pl-PL" sz="2200" b="1">
                <a:solidFill>
                  <a:srgbClr val="404040"/>
                </a:solidFill>
              </a:rPr>
            </a:br>
            <a:r>
              <a:rPr lang="pl-PL" altLang="pl-PL" sz="2200" b="1">
                <a:solidFill>
                  <a:srgbClr val="404040"/>
                </a:solidFill>
              </a:rPr>
              <a:t>Podstawowe wskaźniki makroekonomiczne 2017 vs 2016</a:t>
            </a:r>
            <a:endParaRPr lang="es-ES" altLang="pl-PL" sz="2200" b="1">
              <a:solidFill>
                <a:srgbClr val="404040"/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981200"/>
            <a:ext cx="5694362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931F874-F3A2-4EDA-BFA7-4E88CCF80A41}" type="slidenum">
              <a:rPr lang="es-ES" altLang="pl-PL" smtClean="0">
                <a:solidFill>
                  <a:srgbClr val="898989"/>
                </a:solidFill>
              </a:rPr>
              <a:pPr/>
              <a:t>4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609600"/>
            <a:ext cx="86868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/>
              <a:t>Polska </a:t>
            </a:r>
            <a:br>
              <a:rPr lang="pl-PL" sz="2400" b="1" dirty="0" smtClean="0"/>
            </a:br>
            <a:r>
              <a:rPr lang="pl-PL" sz="2400" b="1" dirty="0" smtClean="0"/>
              <a:t>Dynamika produkcji budowlano-montażowej 2017 vs 2016                          </a:t>
            </a:r>
            <a:r>
              <a:rPr lang="pl-PL" sz="1800" dirty="0" smtClean="0"/>
              <a:t>(dla firm zatrudniających pow. 9 pracowników, m/m)</a:t>
            </a:r>
            <a:endParaRPr lang="es-ES" sz="1800" dirty="0"/>
          </a:p>
        </p:txBody>
      </p:sp>
      <p:sp>
        <p:nvSpPr>
          <p:cNvPr id="31747" name="pole tekstowe 3"/>
          <p:cNvSpPr txBox="1">
            <a:spLocks noChangeArrowheads="1"/>
          </p:cNvSpPr>
          <p:nvPr/>
        </p:nvSpPr>
        <p:spPr bwMode="auto">
          <a:xfrm>
            <a:off x="531813" y="6172200"/>
            <a:ext cx="828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400" i="1"/>
              <a:t>Źródło: GUS</a:t>
            </a:r>
          </a:p>
          <a:p>
            <a:pPr eaLnBrk="1" hangingPunct="1"/>
            <a:r>
              <a:rPr lang="pl-PL" altLang="pl-PL" sz="1400" i="1">
                <a:solidFill>
                  <a:srgbClr val="FF0000"/>
                </a:solidFill>
              </a:rPr>
              <a:t>Dynamika zmian PBM w poszczególnych miesiącach w stosunku do analogicznego miesiąca poprzedniego roku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47395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DA68A8E-3847-4E44-9842-9ED503C6B16B}" type="slidenum">
              <a:rPr lang="es-ES" altLang="pl-PL" smtClean="0">
                <a:solidFill>
                  <a:srgbClr val="898989"/>
                </a:solidFill>
              </a:rPr>
              <a:pPr/>
              <a:t>5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 smtClean="0"/>
              <a:t>Produkcja budowlano – montażowa w Polsce 2017 vs 2016</a:t>
            </a:r>
            <a:endParaRPr lang="es-ES" sz="2200" b="1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Obszar działania ULMA CONSTRUCCION POLSKA S.A. w porównaniu z całym rynkiem budowlanym dla firm zatrudniających &gt;9 osób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2772" name="Symbol zastępczy numeru slajdu 14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F98B4B7-98E9-459F-94C5-95A7E551048F}" type="slidenum">
              <a:rPr lang="es-ES" altLang="pl-PL" smtClean="0">
                <a:solidFill>
                  <a:srgbClr val="898989"/>
                </a:solidFill>
              </a:rPr>
              <a:pPr/>
              <a:t>6</a:t>
            </a:fld>
            <a:endParaRPr lang="es-ES" altLang="pl-PL" smtClean="0">
              <a:solidFill>
                <a:srgbClr val="898989"/>
              </a:solidFill>
            </a:endParaRPr>
          </a:p>
        </p:txBody>
      </p:sp>
      <p:grpSp>
        <p:nvGrpSpPr>
          <p:cNvPr id="32773" name="Group 4"/>
          <p:cNvGrpSpPr>
            <a:grpSpLocks noChangeAspect="1"/>
          </p:cNvGrpSpPr>
          <p:nvPr/>
        </p:nvGrpSpPr>
        <p:grpSpPr bwMode="auto">
          <a:xfrm>
            <a:off x="209550" y="2063750"/>
            <a:ext cx="8794750" cy="3698875"/>
            <a:chOff x="137" y="1330"/>
            <a:chExt cx="5540" cy="2330"/>
          </a:xfrm>
        </p:grpSpPr>
        <p:sp>
          <p:nvSpPr>
            <p:cNvPr id="3277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" y="1337"/>
              <a:ext cx="5472" cy="2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2775" name="Rectangle 5"/>
            <p:cNvSpPr>
              <a:spLocks noChangeArrowheads="1"/>
            </p:cNvSpPr>
            <p:nvPr/>
          </p:nvSpPr>
          <p:spPr bwMode="auto">
            <a:xfrm>
              <a:off x="3984" y="1337"/>
              <a:ext cx="1632" cy="26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76" name="Rectangle 6"/>
            <p:cNvSpPr>
              <a:spLocks noChangeArrowheads="1"/>
            </p:cNvSpPr>
            <p:nvPr/>
          </p:nvSpPr>
          <p:spPr bwMode="auto">
            <a:xfrm>
              <a:off x="3984" y="1594"/>
              <a:ext cx="549" cy="10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77" name="Rectangle 7"/>
            <p:cNvSpPr>
              <a:spLocks noChangeArrowheads="1"/>
            </p:cNvSpPr>
            <p:nvPr/>
          </p:nvSpPr>
          <p:spPr bwMode="auto">
            <a:xfrm>
              <a:off x="4526" y="1594"/>
              <a:ext cx="548" cy="103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78" name="Rectangle 8"/>
            <p:cNvSpPr>
              <a:spLocks noChangeArrowheads="1"/>
            </p:cNvSpPr>
            <p:nvPr/>
          </p:nvSpPr>
          <p:spPr bwMode="auto">
            <a:xfrm>
              <a:off x="5068" y="1594"/>
              <a:ext cx="548" cy="103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79" name="Rectangle 9"/>
            <p:cNvSpPr>
              <a:spLocks noChangeArrowheads="1"/>
            </p:cNvSpPr>
            <p:nvPr/>
          </p:nvSpPr>
          <p:spPr bwMode="auto">
            <a:xfrm>
              <a:off x="144" y="2624"/>
              <a:ext cx="3847" cy="26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0" name="Rectangle 10"/>
            <p:cNvSpPr>
              <a:spLocks noChangeArrowheads="1"/>
            </p:cNvSpPr>
            <p:nvPr/>
          </p:nvSpPr>
          <p:spPr bwMode="auto">
            <a:xfrm>
              <a:off x="3984" y="2624"/>
              <a:ext cx="549" cy="2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1" name="Rectangle 11"/>
            <p:cNvSpPr>
              <a:spLocks noChangeArrowheads="1"/>
            </p:cNvSpPr>
            <p:nvPr/>
          </p:nvSpPr>
          <p:spPr bwMode="auto">
            <a:xfrm>
              <a:off x="4526" y="2624"/>
              <a:ext cx="548" cy="26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2" name="Rectangle 12"/>
            <p:cNvSpPr>
              <a:spLocks noChangeArrowheads="1"/>
            </p:cNvSpPr>
            <p:nvPr/>
          </p:nvSpPr>
          <p:spPr bwMode="auto">
            <a:xfrm>
              <a:off x="5068" y="2624"/>
              <a:ext cx="548" cy="26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3" name="Rectangle 13"/>
            <p:cNvSpPr>
              <a:spLocks noChangeArrowheads="1"/>
            </p:cNvSpPr>
            <p:nvPr/>
          </p:nvSpPr>
          <p:spPr bwMode="auto">
            <a:xfrm>
              <a:off x="3984" y="2881"/>
              <a:ext cx="549" cy="2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4" name="Rectangle 14"/>
            <p:cNvSpPr>
              <a:spLocks noChangeArrowheads="1"/>
            </p:cNvSpPr>
            <p:nvPr/>
          </p:nvSpPr>
          <p:spPr bwMode="auto">
            <a:xfrm>
              <a:off x="4526" y="2881"/>
              <a:ext cx="548" cy="26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5" name="Rectangle 15"/>
            <p:cNvSpPr>
              <a:spLocks noChangeArrowheads="1"/>
            </p:cNvSpPr>
            <p:nvPr/>
          </p:nvSpPr>
          <p:spPr bwMode="auto">
            <a:xfrm>
              <a:off x="5068" y="2881"/>
              <a:ext cx="548" cy="26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6" name="Rectangle 16"/>
            <p:cNvSpPr>
              <a:spLocks noChangeArrowheads="1"/>
            </p:cNvSpPr>
            <p:nvPr/>
          </p:nvSpPr>
          <p:spPr bwMode="auto">
            <a:xfrm>
              <a:off x="3984" y="3139"/>
              <a:ext cx="549" cy="2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7" name="Rectangle 17"/>
            <p:cNvSpPr>
              <a:spLocks noChangeArrowheads="1"/>
            </p:cNvSpPr>
            <p:nvPr/>
          </p:nvSpPr>
          <p:spPr bwMode="auto">
            <a:xfrm>
              <a:off x="4526" y="3139"/>
              <a:ext cx="548" cy="26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8" name="Rectangle 18"/>
            <p:cNvSpPr>
              <a:spLocks noChangeArrowheads="1"/>
            </p:cNvSpPr>
            <p:nvPr/>
          </p:nvSpPr>
          <p:spPr bwMode="auto">
            <a:xfrm>
              <a:off x="5068" y="3139"/>
              <a:ext cx="548" cy="26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89" name="Rectangle 19"/>
            <p:cNvSpPr>
              <a:spLocks noChangeArrowheads="1"/>
            </p:cNvSpPr>
            <p:nvPr/>
          </p:nvSpPr>
          <p:spPr bwMode="auto">
            <a:xfrm>
              <a:off x="144" y="3396"/>
              <a:ext cx="3847" cy="26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90" name="Rectangle 20"/>
            <p:cNvSpPr>
              <a:spLocks noChangeArrowheads="1"/>
            </p:cNvSpPr>
            <p:nvPr/>
          </p:nvSpPr>
          <p:spPr bwMode="auto">
            <a:xfrm>
              <a:off x="3984" y="3396"/>
              <a:ext cx="549" cy="2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91" name="Rectangle 21"/>
            <p:cNvSpPr>
              <a:spLocks noChangeArrowheads="1"/>
            </p:cNvSpPr>
            <p:nvPr/>
          </p:nvSpPr>
          <p:spPr bwMode="auto">
            <a:xfrm>
              <a:off x="4526" y="3396"/>
              <a:ext cx="548" cy="26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92" name="Rectangle 22"/>
            <p:cNvSpPr>
              <a:spLocks noChangeArrowheads="1"/>
            </p:cNvSpPr>
            <p:nvPr/>
          </p:nvSpPr>
          <p:spPr bwMode="auto">
            <a:xfrm>
              <a:off x="5068" y="3396"/>
              <a:ext cx="548" cy="26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793" name="Rectangle 23"/>
            <p:cNvSpPr>
              <a:spLocks noChangeArrowheads="1"/>
            </p:cNvSpPr>
            <p:nvPr/>
          </p:nvSpPr>
          <p:spPr bwMode="auto">
            <a:xfrm>
              <a:off x="4126" y="1391"/>
              <a:ext cx="352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700" b="1">
                  <a:solidFill>
                    <a:srgbClr val="000000"/>
                  </a:solidFill>
                </a:rPr>
                <a:t>2017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794" name="Rectangle 24"/>
            <p:cNvSpPr>
              <a:spLocks noChangeArrowheads="1"/>
            </p:cNvSpPr>
            <p:nvPr/>
          </p:nvSpPr>
          <p:spPr bwMode="auto">
            <a:xfrm>
              <a:off x="4668" y="1391"/>
              <a:ext cx="352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700" b="1">
                  <a:solidFill>
                    <a:srgbClr val="000000"/>
                  </a:solidFill>
                </a:rPr>
                <a:t>2016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795" name="Rectangle 25"/>
            <p:cNvSpPr>
              <a:spLocks noChangeArrowheads="1"/>
            </p:cNvSpPr>
            <p:nvPr/>
          </p:nvSpPr>
          <p:spPr bwMode="auto">
            <a:xfrm>
              <a:off x="5196" y="1391"/>
              <a:ext cx="359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700" b="1">
                  <a:solidFill>
                    <a:srgbClr val="000000"/>
                  </a:solidFill>
                </a:rPr>
                <a:t>% r/r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796" name="Rectangle 26"/>
            <p:cNvSpPr>
              <a:spLocks noChangeArrowheads="1"/>
            </p:cNvSpPr>
            <p:nvPr/>
          </p:nvSpPr>
          <p:spPr bwMode="auto">
            <a:xfrm>
              <a:off x="171" y="1655"/>
              <a:ext cx="117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Sektor Mieszkaniowy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797" name="Rectangle 27"/>
            <p:cNvSpPr>
              <a:spLocks noChangeArrowheads="1"/>
            </p:cNvSpPr>
            <p:nvPr/>
          </p:nvSpPr>
          <p:spPr bwMode="auto">
            <a:xfrm>
              <a:off x="4174" y="1655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14 850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798" name="Rectangle 28"/>
            <p:cNvSpPr>
              <a:spLocks noChangeArrowheads="1"/>
            </p:cNvSpPr>
            <p:nvPr/>
          </p:nvSpPr>
          <p:spPr bwMode="auto">
            <a:xfrm>
              <a:off x="4715" y="1655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13 029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799" name="Rectangle 29"/>
            <p:cNvSpPr>
              <a:spLocks noChangeArrowheads="1"/>
            </p:cNvSpPr>
            <p:nvPr/>
          </p:nvSpPr>
          <p:spPr bwMode="auto">
            <a:xfrm>
              <a:off x="5291" y="1655"/>
              <a:ext cx="38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14,0%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0" name="Rectangle 30"/>
            <p:cNvSpPr>
              <a:spLocks noChangeArrowheads="1"/>
            </p:cNvSpPr>
            <p:nvPr/>
          </p:nvSpPr>
          <p:spPr bwMode="auto">
            <a:xfrm>
              <a:off x="171" y="1913"/>
              <a:ext cx="134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Sektor Niemieszkaniowy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1" name="Rectangle 31"/>
            <p:cNvSpPr>
              <a:spLocks noChangeArrowheads="1"/>
            </p:cNvSpPr>
            <p:nvPr/>
          </p:nvSpPr>
          <p:spPr bwMode="auto">
            <a:xfrm>
              <a:off x="4174" y="1913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18 828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2" name="Rectangle 32"/>
            <p:cNvSpPr>
              <a:spLocks noChangeArrowheads="1"/>
            </p:cNvSpPr>
            <p:nvPr/>
          </p:nvSpPr>
          <p:spPr bwMode="auto">
            <a:xfrm>
              <a:off x="4715" y="1913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16 595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3" name="Rectangle 33"/>
            <p:cNvSpPr>
              <a:spLocks noChangeArrowheads="1"/>
            </p:cNvSpPr>
            <p:nvPr/>
          </p:nvSpPr>
          <p:spPr bwMode="auto">
            <a:xfrm>
              <a:off x="5291" y="1913"/>
              <a:ext cx="38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13,5%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4" name="Rectangle 34"/>
            <p:cNvSpPr>
              <a:spLocks noChangeArrowheads="1"/>
            </p:cNvSpPr>
            <p:nvPr/>
          </p:nvSpPr>
          <p:spPr bwMode="auto">
            <a:xfrm>
              <a:off x="171" y="2170"/>
              <a:ext cx="308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Sektor Inżynieryjny (mosty, wiadukty, tunele itp. obiekty inż...)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5" name="Rectangle 35"/>
            <p:cNvSpPr>
              <a:spLocks noChangeArrowheads="1"/>
            </p:cNvSpPr>
            <p:nvPr/>
          </p:nvSpPr>
          <p:spPr bwMode="auto">
            <a:xfrm>
              <a:off x="4235" y="2170"/>
              <a:ext cx="35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2 506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6" name="Rectangle 36"/>
            <p:cNvSpPr>
              <a:spLocks noChangeArrowheads="1"/>
            </p:cNvSpPr>
            <p:nvPr/>
          </p:nvSpPr>
          <p:spPr bwMode="auto">
            <a:xfrm>
              <a:off x="4776" y="2170"/>
              <a:ext cx="35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2 592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7" name="Rectangle 37"/>
            <p:cNvSpPr>
              <a:spLocks noChangeArrowheads="1"/>
            </p:cNvSpPr>
            <p:nvPr/>
          </p:nvSpPr>
          <p:spPr bwMode="auto">
            <a:xfrm>
              <a:off x="5311" y="2170"/>
              <a:ext cx="35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-3,3%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8" name="Rectangle 38"/>
            <p:cNvSpPr>
              <a:spLocks noChangeArrowheads="1"/>
            </p:cNvSpPr>
            <p:nvPr/>
          </p:nvSpPr>
          <p:spPr bwMode="auto">
            <a:xfrm>
              <a:off x="171" y="2427"/>
              <a:ext cx="112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Sektor Przemysłowy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09" name="Rectangle 39"/>
            <p:cNvSpPr>
              <a:spLocks noChangeArrowheads="1"/>
            </p:cNvSpPr>
            <p:nvPr/>
          </p:nvSpPr>
          <p:spPr bwMode="auto">
            <a:xfrm>
              <a:off x="4174" y="2427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17 411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0" name="Rectangle 40"/>
            <p:cNvSpPr>
              <a:spLocks noChangeArrowheads="1"/>
            </p:cNvSpPr>
            <p:nvPr/>
          </p:nvSpPr>
          <p:spPr bwMode="auto">
            <a:xfrm>
              <a:off x="4715" y="2427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16 555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1" name="Rectangle 41"/>
            <p:cNvSpPr>
              <a:spLocks noChangeArrowheads="1"/>
            </p:cNvSpPr>
            <p:nvPr/>
          </p:nvSpPr>
          <p:spPr bwMode="auto">
            <a:xfrm>
              <a:off x="5352" y="2427"/>
              <a:ext cx="32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5,2%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2" name="Rectangle 42"/>
            <p:cNvSpPr>
              <a:spLocks noChangeArrowheads="1"/>
            </p:cNvSpPr>
            <p:nvPr/>
          </p:nvSpPr>
          <p:spPr bwMode="auto">
            <a:xfrm>
              <a:off x="171" y="2685"/>
              <a:ext cx="384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Razem sektory obsługiwane przez ULMA CONCTRUCCION POLSKA S. A.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3" name="Rectangle 43"/>
            <p:cNvSpPr>
              <a:spLocks noChangeArrowheads="1"/>
            </p:cNvSpPr>
            <p:nvPr/>
          </p:nvSpPr>
          <p:spPr bwMode="auto">
            <a:xfrm>
              <a:off x="4174" y="2685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53 595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4" name="Rectangle 44"/>
            <p:cNvSpPr>
              <a:spLocks noChangeArrowheads="1"/>
            </p:cNvSpPr>
            <p:nvPr/>
          </p:nvSpPr>
          <p:spPr bwMode="auto">
            <a:xfrm>
              <a:off x="4715" y="2685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48 771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5" name="Rectangle 45"/>
            <p:cNvSpPr>
              <a:spLocks noChangeArrowheads="1"/>
            </p:cNvSpPr>
            <p:nvPr/>
          </p:nvSpPr>
          <p:spPr bwMode="auto">
            <a:xfrm>
              <a:off x="5345" y="2685"/>
              <a:ext cx="32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9,9%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6" name="Rectangle 46"/>
            <p:cNvSpPr>
              <a:spLocks noChangeArrowheads="1"/>
            </p:cNvSpPr>
            <p:nvPr/>
          </p:nvSpPr>
          <p:spPr bwMode="auto">
            <a:xfrm>
              <a:off x="171" y="2942"/>
              <a:ext cx="285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 Pozostałe części sektorów Inżynieryjnego i Przemysłowego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7" name="Rectangle 47"/>
            <p:cNvSpPr>
              <a:spLocks noChangeArrowheads="1"/>
            </p:cNvSpPr>
            <p:nvPr/>
          </p:nvSpPr>
          <p:spPr bwMode="auto">
            <a:xfrm>
              <a:off x="4174" y="2942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33 253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8" name="Rectangle 48"/>
            <p:cNvSpPr>
              <a:spLocks noChangeArrowheads="1"/>
            </p:cNvSpPr>
            <p:nvPr/>
          </p:nvSpPr>
          <p:spPr bwMode="auto">
            <a:xfrm>
              <a:off x="4715" y="2942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28 326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19" name="Rectangle 49"/>
            <p:cNvSpPr>
              <a:spLocks noChangeArrowheads="1"/>
            </p:cNvSpPr>
            <p:nvPr/>
          </p:nvSpPr>
          <p:spPr bwMode="auto">
            <a:xfrm>
              <a:off x="5291" y="2942"/>
              <a:ext cx="38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>
                  <a:solidFill>
                    <a:srgbClr val="000000"/>
                  </a:solidFill>
                </a:rPr>
                <a:t>17,4%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0" name="Rectangle 50"/>
            <p:cNvSpPr>
              <a:spLocks noChangeArrowheads="1"/>
            </p:cNvSpPr>
            <p:nvPr/>
          </p:nvSpPr>
          <p:spPr bwMode="auto">
            <a:xfrm>
              <a:off x="171" y="3200"/>
              <a:ext cx="117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400" i="1">
                  <a:solidFill>
                    <a:srgbClr val="000000"/>
                  </a:solidFill>
                </a:rPr>
                <a:t>     w tym drogi i koleje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1" name="Rectangle 51"/>
            <p:cNvSpPr>
              <a:spLocks noChangeArrowheads="1"/>
            </p:cNvSpPr>
            <p:nvPr/>
          </p:nvSpPr>
          <p:spPr bwMode="auto">
            <a:xfrm>
              <a:off x="4153" y="3200"/>
              <a:ext cx="40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400" i="1">
                  <a:solidFill>
                    <a:srgbClr val="000000"/>
                  </a:solidFill>
                </a:rPr>
                <a:t>17 654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2" name="Rectangle 52"/>
            <p:cNvSpPr>
              <a:spLocks noChangeArrowheads="1"/>
            </p:cNvSpPr>
            <p:nvPr/>
          </p:nvSpPr>
          <p:spPr bwMode="auto">
            <a:xfrm>
              <a:off x="4695" y="3200"/>
              <a:ext cx="40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400" i="1">
                  <a:solidFill>
                    <a:srgbClr val="000000"/>
                  </a:solidFill>
                </a:rPr>
                <a:t>14 894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3" name="Rectangle 53"/>
            <p:cNvSpPr>
              <a:spLocks noChangeArrowheads="1"/>
            </p:cNvSpPr>
            <p:nvPr/>
          </p:nvSpPr>
          <p:spPr bwMode="auto">
            <a:xfrm>
              <a:off x="5278" y="3200"/>
              <a:ext cx="36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400" i="1">
                  <a:solidFill>
                    <a:srgbClr val="000000"/>
                  </a:solidFill>
                </a:rPr>
                <a:t>18,5%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4" name="Rectangle 54"/>
            <p:cNvSpPr>
              <a:spLocks noChangeArrowheads="1"/>
            </p:cNvSpPr>
            <p:nvPr/>
          </p:nvSpPr>
          <p:spPr bwMode="auto">
            <a:xfrm>
              <a:off x="171" y="3457"/>
              <a:ext cx="197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Produkcja budowlano - montażowa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5" name="Rectangle 55"/>
            <p:cNvSpPr>
              <a:spLocks noChangeArrowheads="1"/>
            </p:cNvSpPr>
            <p:nvPr/>
          </p:nvSpPr>
          <p:spPr bwMode="auto">
            <a:xfrm>
              <a:off x="4174" y="3457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86 848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6" name="Rectangle 56"/>
            <p:cNvSpPr>
              <a:spLocks noChangeArrowheads="1"/>
            </p:cNvSpPr>
            <p:nvPr/>
          </p:nvSpPr>
          <p:spPr bwMode="auto">
            <a:xfrm>
              <a:off x="4715" y="3457"/>
              <a:ext cx="42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77 096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7" name="Rectangle 57"/>
            <p:cNvSpPr>
              <a:spLocks noChangeArrowheads="1"/>
            </p:cNvSpPr>
            <p:nvPr/>
          </p:nvSpPr>
          <p:spPr bwMode="auto">
            <a:xfrm>
              <a:off x="5284" y="3457"/>
              <a:ext cx="39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l-PL" altLang="pl-PL" sz="1500" b="1">
                  <a:solidFill>
                    <a:srgbClr val="000000"/>
                  </a:solidFill>
                </a:rPr>
                <a:t>12,6%</a:t>
              </a:r>
              <a:endParaRPr lang="pl-PL" altLang="pl-PL">
                <a:latin typeface="Arial" charset="0"/>
              </a:endParaRPr>
            </a:p>
          </p:txBody>
        </p:sp>
        <p:sp>
          <p:nvSpPr>
            <p:cNvPr id="32828" name="Rectangle 58"/>
            <p:cNvSpPr>
              <a:spLocks noChangeArrowheads="1"/>
            </p:cNvSpPr>
            <p:nvPr/>
          </p:nvSpPr>
          <p:spPr bwMode="auto">
            <a:xfrm>
              <a:off x="3977" y="1330"/>
              <a:ext cx="14" cy="23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29" name="Rectangle 59"/>
            <p:cNvSpPr>
              <a:spLocks noChangeArrowheads="1"/>
            </p:cNvSpPr>
            <p:nvPr/>
          </p:nvSpPr>
          <p:spPr bwMode="auto">
            <a:xfrm>
              <a:off x="4519" y="1344"/>
              <a:ext cx="14" cy="2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0" name="Rectangle 60"/>
            <p:cNvSpPr>
              <a:spLocks noChangeArrowheads="1"/>
            </p:cNvSpPr>
            <p:nvPr/>
          </p:nvSpPr>
          <p:spPr bwMode="auto">
            <a:xfrm>
              <a:off x="5061" y="1344"/>
              <a:ext cx="13" cy="2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1" name="Rectangle 61"/>
            <p:cNvSpPr>
              <a:spLocks noChangeArrowheads="1"/>
            </p:cNvSpPr>
            <p:nvPr/>
          </p:nvSpPr>
          <p:spPr bwMode="auto">
            <a:xfrm>
              <a:off x="5603" y="1344"/>
              <a:ext cx="13" cy="2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2" name="Rectangle 62"/>
            <p:cNvSpPr>
              <a:spLocks noChangeArrowheads="1"/>
            </p:cNvSpPr>
            <p:nvPr/>
          </p:nvSpPr>
          <p:spPr bwMode="auto">
            <a:xfrm>
              <a:off x="137" y="1588"/>
              <a:ext cx="14" cy="20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3" name="Rectangle 63"/>
            <p:cNvSpPr>
              <a:spLocks noChangeArrowheads="1"/>
            </p:cNvSpPr>
            <p:nvPr/>
          </p:nvSpPr>
          <p:spPr bwMode="auto">
            <a:xfrm>
              <a:off x="3991" y="1330"/>
              <a:ext cx="162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4" name="Rectangle 64"/>
            <p:cNvSpPr>
              <a:spLocks noChangeArrowheads="1"/>
            </p:cNvSpPr>
            <p:nvPr/>
          </p:nvSpPr>
          <p:spPr bwMode="auto">
            <a:xfrm>
              <a:off x="151" y="1588"/>
              <a:ext cx="5465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5" name="Rectangle 65"/>
            <p:cNvSpPr>
              <a:spLocks noChangeArrowheads="1"/>
            </p:cNvSpPr>
            <p:nvPr/>
          </p:nvSpPr>
          <p:spPr bwMode="auto">
            <a:xfrm>
              <a:off x="151" y="2617"/>
              <a:ext cx="546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6" name="Rectangle 66"/>
            <p:cNvSpPr>
              <a:spLocks noChangeArrowheads="1"/>
            </p:cNvSpPr>
            <p:nvPr/>
          </p:nvSpPr>
          <p:spPr bwMode="auto">
            <a:xfrm>
              <a:off x="151" y="2874"/>
              <a:ext cx="546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7" name="Rectangle 67"/>
            <p:cNvSpPr>
              <a:spLocks noChangeArrowheads="1"/>
            </p:cNvSpPr>
            <p:nvPr/>
          </p:nvSpPr>
          <p:spPr bwMode="auto">
            <a:xfrm>
              <a:off x="151" y="3389"/>
              <a:ext cx="546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  <p:sp>
          <p:nvSpPr>
            <p:cNvPr id="32838" name="Rectangle 68"/>
            <p:cNvSpPr>
              <a:spLocks noChangeArrowheads="1"/>
            </p:cNvSpPr>
            <p:nvPr/>
          </p:nvSpPr>
          <p:spPr bwMode="auto">
            <a:xfrm>
              <a:off x="151" y="3647"/>
              <a:ext cx="5465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pl-PL" altLang="pl-P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 smtClean="0"/>
              <a:t>Rynek budowlany w Polsce w 2017 roku - komentarz</a:t>
            </a:r>
            <a:endParaRPr lang="es-ES" sz="2200" b="1" dirty="0"/>
          </a:p>
        </p:txBody>
      </p:sp>
      <p:sp>
        <p:nvSpPr>
          <p:cNvPr id="33795" name="Symbol zastępczy tekstu 10"/>
          <p:cNvSpPr>
            <a:spLocks noGrp="1"/>
          </p:cNvSpPr>
          <p:nvPr>
            <p:ph type="body" sz="quarter" idx="18"/>
          </p:nvPr>
        </p:nvSpPr>
        <p:spPr bwMode="auto">
          <a:xfrm>
            <a:off x="228600" y="1219200"/>
            <a:ext cx="84772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pl-PL" altLang="pl-PL" sz="1600" smtClean="0">
                <a:solidFill>
                  <a:schemeClr val="tx1"/>
                </a:solidFill>
              </a:rPr>
              <a:t>Tempo wzrostu </a:t>
            </a:r>
            <a:r>
              <a:rPr lang="pl-PL" altLang="pl-PL" sz="1600" b="1" smtClean="0">
                <a:solidFill>
                  <a:schemeClr val="tx1"/>
                </a:solidFill>
              </a:rPr>
              <a:t>PKB</a:t>
            </a:r>
            <a:r>
              <a:rPr lang="pl-PL" altLang="pl-PL" sz="1600" smtClean="0">
                <a:solidFill>
                  <a:schemeClr val="tx1"/>
                </a:solidFill>
              </a:rPr>
              <a:t> w roku 2017 wyniosło </a:t>
            </a:r>
            <a:r>
              <a:rPr lang="pl-PL" altLang="pl-PL" sz="1600" b="1" smtClean="0">
                <a:solidFill>
                  <a:schemeClr val="tx1"/>
                </a:solidFill>
              </a:rPr>
              <a:t>4,6%</a:t>
            </a:r>
            <a:r>
              <a:rPr lang="pl-PL" altLang="pl-PL" sz="1600" smtClean="0">
                <a:solidFill>
                  <a:schemeClr val="tx1"/>
                </a:solidFill>
              </a:rPr>
              <a:t> i było najwyższe od 6 lat. </a:t>
            </a:r>
          </a:p>
          <a:p>
            <a:pPr algn="just" eaLnBrk="1" hangingPunct="1"/>
            <a:endParaRPr lang="pl-PL" altLang="pl-PL" sz="1600" smtClean="0">
              <a:solidFill>
                <a:schemeClr val="tx1"/>
              </a:solidFill>
            </a:endParaRPr>
          </a:p>
          <a:p>
            <a:pPr algn="just" eaLnBrk="1" hangingPunct="1"/>
            <a:r>
              <a:rPr lang="pl-PL" altLang="pl-PL" sz="1600" smtClean="0">
                <a:solidFill>
                  <a:schemeClr val="tx1"/>
                </a:solidFill>
              </a:rPr>
              <a:t>Głównymi siłami napędowymi polskiej gospodarki były: </a:t>
            </a:r>
          </a:p>
          <a:p>
            <a:pPr lvl="2" algn="just" eaLnBrk="1" hangingPunct="1"/>
            <a:r>
              <a:rPr lang="pl-PL" altLang="pl-PL" b="1" smtClean="0">
                <a:solidFill>
                  <a:schemeClr val="tx1"/>
                </a:solidFill>
              </a:rPr>
              <a:t>konsumpcja (wzrost o 4,8% r/r) </a:t>
            </a:r>
          </a:p>
          <a:p>
            <a:pPr lvl="2" algn="just" eaLnBrk="1" hangingPunct="1"/>
            <a:r>
              <a:rPr lang="pl-PL" altLang="pl-PL" b="1" smtClean="0">
                <a:solidFill>
                  <a:schemeClr val="tx1"/>
                </a:solidFill>
              </a:rPr>
              <a:t>eksport (wzrost 7,8% r/r)</a:t>
            </a:r>
          </a:p>
          <a:p>
            <a:pPr lvl="2" algn="just" eaLnBrk="1" hangingPunct="1"/>
            <a:r>
              <a:rPr lang="pl-PL" altLang="pl-PL" b="1" smtClean="0">
                <a:solidFill>
                  <a:schemeClr val="tx1"/>
                </a:solidFill>
              </a:rPr>
              <a:t>inwestycje (wzrost 5,4% r/r).</a:t>
            </a:r>
            <a:endParaRPr lang="pl-PL" altLang="pl-PL" sz="2000" b="1" smtClean="0">
              <a:solidFill>
                <a:schemeClr val="tx1"/>
              </a:solidFill>
            </a:endParaRPr>
          </a:p>
          <a:p>
            <a:pPr algn="just" eaLnBrk="1" hangingPunct="1"/>
            <a:endParaRPr lang="pl-PL" altLang="pl-PL" sz="1600" b="1" smtClean="0">
              <a:solidFill>
                <a:schemeClr val="tx1"/>
              </a:solidFill>
            </a:endParaRPr>
          </a:p>
          <a:p>
            <a:pPr algn="just" eaLnBrk="1" hangingPunct="1"/>
            <a:r>
              <a:rPr lang="pl-PL" altLang="pl-PL" sz="1600" smtClean="0">
                <a:solidFill>
                  <a:schemeClr val="tx1"/>
                </a:solidFill>
              </a:rPr>
              <a:t>Dynamika </a:t>
            </a:r>
            <a:r>
              <a:rPr lang="pl-PL" altLang="pl-PL" sz="1600" b="1" smtClean="0">
                <a:solidFill>
                  <a:schemeClr val="tx1"/>
                </a:solidFill>
              </a:rPr>
              <a:t>produkcji budowlano – montażowej </a:t>
            </a:r>
            <a:r>
              <a:rPr lang="pl-PL" altLang="pl-PL" sz="1600" smtClean="0">
                <a:solidFill>
                  <a:schemeClr val="tx1"/>
                </a:solidFill>
              </a:rPr>
              <a:t>wyniosła </a:t>
            </a:r>
            <a:r>
              <a:rPr lang="pl-PL" altLang="pl-PL" sz="1600" b="1" smtClean="0">
                <a:solidFill>
                  <a:schemeClr val="tx1"/>
                </a:solidFill>
              </a:rPr>
              <a:t>12,6%</a:t>
            </a:r>
            <a:r>
              <a:rPr lang="pl-PL" altLang="pl-PL" sz="1600" smtClean="0">
                <a:solidFill>
                  <a:schemeClr val="tx1"/>
                </a:solidFill>
              </a:rPr>
              <a:t> w ujęciu r/r. </a:t>
            </a:r>
          </a:p>
          <a:p>
            <a:pPr algn="just" eaLnBrk="1" hangingPunct="1"/>
            <a:endParaRPr lang="pl-PL" altLang="pl-PL" sz="1600" smtClean="0">
              <a:solidFill>
                <a:schemeClr val="tx1"/>
              </a:solidFill>
            </a:endParaRPr>
          </a:p>
          <a:p>
            <a:pPr algn="just" eaLnBrk="1" hangingPunct="1"/>
            <a:r>
              <a:rPr lang="pl-PL" altLang="pl-PL" sz="1600" smtClean="0">
                <a:solidFill>
                  <a:schemeClr val="tx1"/>
                </a:solidFill>
              </a:rPr>
              <a:t>Wzrosty odnotowano we wszystkich działach budownictwa, a zwłaszcza w </a:t>
            </a:r>
            <a:r>
              <a:rPr lang="pl-PL" altLang="pl-PL" sz="1600" b="1" smtClean="0">
                <a:solidFill>
                  <a:schemeClr val="tx1"/>
                </a:solidFill>
              </a:rPr>
              <a:t>sektorze inżynieryjnym,</a:t>
            </a:r>
            <a:r>
              <a:rPr lang="pl-PL" altLang="pl-PL" sz="1600" smtClean="0">
                <a:solidFill>
                  <a:schemeClr val="tx1"/>
                </a:solidFill>
              </a:rPr>
              <a:t> głównie za sprawą wzrostów odnotowanych w sektorze dróg i autostrad oraz w sektorze kolejowym. </a:t>
            </a:r>
          </a:p>
          <a:p>
            <a:pPr algn="just" eaLnBrk="1" hangingPunct="1"/>
            <a:endParaRPr lang="pl-PL" altLang="pl-PL" sz="1600" smtClean="0">
              <a:solidFill>
                <a:schemeClr val="tx1"/>
              </a:solidFill>
            </a:endParaRPr>
          </a:p>
          <a:p>
            <a:pPr algn="just" eaLnBrk="1" hangingPunct="1"/>
            <a:r>
              <a:rPr lang="pl-PL" altLang="pl-PL" sz="1600" smtClean="0">
                <a:solidFill>
                  <a:schemeClr val="tx1"/>
                </a:solidFill>
              </a:rPr>
              <a:t>W najistotniejszym z punktu widzenia Grupy segmencie obejmującym </a:t>
            </a:r>
            <a:r>
              <a:rPr lang="pl-PL" altLang="pl-PL" sz="1600" b="1" smtClean="0">
                <a:solidFill>
                  <a:schemeClr val="tx1"/>
                </a:solidFill>
              </a:rPr>
              <a:t>budowę mostów, estakad i wiaduktów </a:t>
            </a:r>
            <a:r>
              <a:rPr lang="pl-PL" altLang="pl-PL" sz="1600" smtClean="0">
                <a:solidFill>
                  <a:schemeClr val="tx1"/>
                </a:solidFill>
              </a:rPr>
              <a:t>po spektakularnym wzroście w II kwartale 2017 roku (69,3%) w kolejnych kwartałach nastąpiła korekta (w III kwartale o -39,6%, w IV kwartale o -18,6%), w rezultacie czego w całym roku spadek wyniósł </a:t>
            </a:r>
            <a:r>
              <a:rPr lang="pl-PL" altLang="pl-PL" sz="1600" b="1" smtClean="0">
                <a:solidFill>
                  <a:schemeClr val="tx1"/>
                </a:solidFill>
              </a:rPr>
              <a:t>3,3% r/r. </a:t>
            </a:r>
          </a:p>
        </p:txBody>
      </p:sp>
      <p:sp>
        <p:nvSpPr>
          <p:cNvPr id="33796" name="Symbol zastępczy numeru slajdu 2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93275F7-9742-4D43-8D4F-758E18A15DFB}" type="slidenum">
              <a:rPr lang="es-ES" altLang="pl-PL" smtClean="0">
                <a:solidFill>
                  <a:srgbClr val="898989"/>
                </a:solidFill>
              </a:rPr>
              <a:pPr/>
              <a:t>7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8"/>
          </p:nvPr>
        </p:nvSpPr>
        <p:spPr>
          <a:xfrm>
            <a:off x="304800" y="1219200"/>
            <a:ext cx="8477250" cy="4757738"/>
          </a:xfrm>
        </p:spPr>
        <p:txBody>
          <a:bodyPr/>
          <a:lstStyle/>
          <a:p>
            <a:pPr marL="0" indent="0" algn="just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endParaRPr lang="pl-PL" sz="14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/>
                </a:solidFill>
              </a:rPr>
              <a:t>Budownictwo </a:t>
            </a:r>
            <a:r>
              <a:rPr lang="pl-PL" sz="1600" dirty="0" smtClean="0">
                <a:solidFill>
                  <a:schemeClr val="tx1"/>
                </a:solidFill>
              </a:rPr>
              <a:t>mieszkaniowe: 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oddano </a:t>
            </a:r>
            <a:r>
              <a:rPr lang="pl-PL" dirty="0">
                <a:solidFill>
                  <a:schemeClr val="tx1"/>
                </a:solidFill>
              </a:rPr>
              <a:t>do użytkowania  178 258 mieszkań (tj. </a:t>
            </a:r>
            <a:r>
              <a:rPr lang="pl-PL" dirty="0" smtClean="0">
                <a:solidFill>
                  <a:schemeClr val="tx1"/>
                </a:solidFill>
              </a:rPr>
              <a:t>wzrost o 9,1%)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wydano </a:t>
            </a:r>
            <a:r>
              <a:rPr lang="pl-PL" dirty="0">
                <a:solidFill>
                  <a:schemeClr val="tx1"/>
                </a:solidFill>
              </a:rPr>
              <a:t>pozwolenia lub dokonano zgłoszenia </a:t>
            </a:r>
            <a:r>
              <a:rPr lang="pl-PL" dirty="0" smtClean="0">
                <a:solidFill>
                  <a:schemeClr val="tx1"/>
                </a:solidFill>
              </a:rPr>
              <a:t>na budowę </a:t>
            </a:r>
            <a:r>
              <a:rPr lang="pl-PL" dirty="0">
                <a:solidFill>
                  <a:schemeClr val="tx1"/>
                </a:solidFill>
              </a:rPr>
              <a:t>250 218 mieszkań (tj. </a:t>
            </a:r>
            <a:r>
              <a:rPr lang="pl-PL" dirty="0" smtClean="0">
                <a:solidFill>
                  <a:schemeClr val="tx1"/>
                </a:solidFill>
              </a:rPr>
              <a:t>wzrost o </a:t>
            </a:r>
            <a:r>
              <a:rPr lang="pl-PL" dirty="0">
                <a:solidFill>
                  <a:schemeClr val="tx1"/>
                </a:solidFill>
              </a:rPr>
              <a:t>18,3</a:t>
            </a:r>
            <a:r>
              <a:rPr lang="pl-PL" dirty="0" smtClean="0">
                <a:solidFill>
                  <a:schemeClr val="tx1"/>
                </a:solidFill>
              </a:rPr>
              <a:t>%)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rozpoczęto </a:t>
            </a:r>
            <a:r>
              <a:rPr lang="pl-PL" dirty="0">
                <a:solidFill>
                  <a:schemeClr val="tx1"/>
                </a:solidFill>
              </a:rPr>
              <a:t>budowę 205 990 mieszkań (tj. </a:t>
            </a:r>
            <a:r>
              <a:rPr lang="pl-PL" dirty="0" smtClean="0">
                <a:solidFill>
                  <a:schemeClr val="tx1"/>
                </a:solidFill>
              </a:rPr>
              <a:t>wzrost o </a:t>
            </a:r>
            <a:r>
              <a:rPr lang="pl-PL" dirty="0">
                <a:solidFill>
                  <a:schemeClr val="tx1"/>
                </a:solidFill>
              </a:rPr>
              <a:t>18,4</a:t>
            </a:r>
            <a:r>
              <a:rPr lang="pl-PL" dirty="0" smtClean="0">
                <a:solidFill>
                  <a:schemeClr val="tx1"/>
                </a:solidFill>
              </a:rPr>
              <a:t>%)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6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6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600" dirty="0" smtClean="0">
                <a:solidFill>
                  <a:schemeClr val="tx1"/>
                </a:solidFill>
              </a:rPr>
              <a:t>Pomimo </a:t>
            </a:r>
            <a:r>
              <a:rPr lang="pl-PL" sz="1600" dirty="0">
                <a:solidFill>
                  <a:schemeClr val="tx1"/>
                </a:solidFill>
              </a:rPr>
              <a:t>poprawy sytuacji na rynku zadłużenie firm budowlanych w 2017 roku wzrosło </a:t>
            </a:r>
            <a:r>
              <a:rPr lang="pl-PL" sz="1600" dirty="0" smtClean="0">
                <a:solidFill>
                  <a:schemeClr val="tx1"/>
                </a:solidFill>
              </a:rPr>
              <a:t>do 4,27 </a:t>
            </a:r>
            <a:r>
              <a:rPr lang="pl-PL" sz="1600" dirty="0">
                <a:solidFill>
                  <a:schemeClr val="tx1"/>
                </a:solidFill>
              </a:rPr>
              <a:t>mld zł. </a:t>
            </a:r>
            <a:endParaRPr lang="pl-PL" sz="16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600" dirty="0" smtClean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1600" dirty="0">
              <a:solidFill>
                <a:schemeClr val="tx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1600" b="1" dirty="0" smtClean="0">
                <a:solidFill>
                  <a:schemeClr val="tx1"/>
                </a:solidFill>
              </a:rPr>
              <a:t>Dobrym </a:t>
            </a:r>
            <a:r>
              <a:rPr lang="pl-PL" sz="1600" b="1" dirty="0">
                <a:solidFill>
                  <a:schemeClr val="tx1"/>
                </a:solidFill>
              </a:rPr>
              <a:t>wskaźnikom </a:t>
            </a:r>
            <a:r>
              <a:rPr lang="pl-PL" sz="1600" b="1" dirty="0" smtClean="0">
                <a:solidFill>
                  <a:schemeClr val="tx1"/>
                </a:solidFill>
              </a:rPr>
              <a:t>dynamiki produkcji </a:t>
            </a:r>
            <a:r>
              <a:rPr lang="pl-PL" sz="1600" b="1" dirty="0">
                <a:solidFill>
                  <a:schemeClr val="tx1"/>
                </a:solidFill>
              </a:rPr>
              <a:t>budowlano-montażowej towarzyszy spadek marż firm wykonawczych. </a:t>
            </a:r>
            <a:r>
              <a:rPr lang="pl-PL" sz="1600" dirty="0">
                <a:solidFill>
                  <a:schemeClr val="tx1"/>
                </a:solidFill>
              </a:rPr>
              <a:t>Szczególnie dotyczy to dużych przedsiębiorstw związanych wieloletnimi kontraktami. </a:t>
            </a:r>
            <a:endParaRPr lang="pl-PL" sz="1600" dirty="0" smtClean="0">
              <a:solidFill>
                <a:schemeClr val="tx1"/>
              </a:solidFill>
            </a:endParaRP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pl-PL" b="1" dirty="0" smtClean="0">
              <a:solidFill>
                <a:schemeClr val="tx1"/>
              </a:solidFill>
            </a:endParaRPr>
          </a:p>
          <a:p>
            <a:pPr marL="358775" lvl="2" indent="-358775" algn="just" eaLnBrk="1" fontAlgn="auto" hangingPunct="1">
              <a:spcAft>
                <a:spcPts val="0"/>
              </a:spcAft>
              <a:buSzPct val="200000"/>
              <a:buFont typeface="Arial" panose="020B0604020202020204" pitchFamily="34" charset="0"/>
              <a:buChar char="•"/>
              <a:defRPr/>
            </a:pPr>
            <a:r>
              <a:rPr lang="pl-PL" sz="1600" b="1" dirty="0" smtClean="0">
                <a:solidFill>
                  <a:schemeClr val="tx1"/>
                </a:solidFill>
              </a:rPr>
              <a:t>Wskaźnik rentowności </a:t>
            </a:r>
            <a:r>
              <a:rPr lang="pl-PL" sz="1600" b="1" dirty="0">
                <a:solidFill>
                  <a:schemeClr val="tx1"/>
                </a:solidFill>
              </a:rPr>
              <a:t>sprzedaży w budownictwie </a:t>
            </a:r>
            <a:r>
              <a:rPr lang="pl-PL" sz="1600" dirty="0">
                <a:solidFill>
                  <a:schemeClr val="tx1"/>
                </a:solidFill>
              </a:rPr>
              <a:t>jest obecnie niższy niż dla ogółu </a:t>
            </a:r>
            <a:r>
              <a:rPr lang="pl-PL" sz="1600" dirty="0" smtClean="0">
                <a:solidFill>
                  <a:schemeClr val="tx1"/>
                </a:solidFill>
              </a:rPr>
              <a:t>podmiotów gospodarczych </a:t>
            </a:r>
            <a:r>
              <a:rPr lang="pl-PL" sz="1600" dirty="0">
                <a:solidFill>
                  <a:schemeClr val="tx1"/>
                </a:solidFill>
              </a:rPr>
              <a:t>i po I półroczu 2017 r. wyniósł </a:t>
            </a:r>
            <a:r>
              <a:rPr lang="pl-PL" sz="1600" dirty="0" smtClean="0">
                <a:solidFill>
                  <a:schemeClr val="tx1"/>
                </a:solidFill>
              </a:rPr>
              <a:t>2,5%, </a:t>
            </a:r>
            <a:r>
              <a:rPr lang="pl-PL" sz="1600" dirty="0">
                <a:solidFill>
                  <a:schemeClr val="tx1"/>
                </a:solidFill>
              </a:rPr>
              <a:t>wobec </a:t>
            </a:r>
            <a:r>
              <a:rPr lang="pl-PL" sz="1600" dirty="0" smtClean="0">
                <a:solidFill>
                  <a:schemeClr val="tx1"/>
                </a:solidFill>
              </a:rPr>
              <a:t>5,3% </a:t>
            </a:r>
            <a:r>
              <a:rPr lang="pl-PL" sz="1600" dirty="0">
                <a:solidFill>
                  <a:schemeClr val="tx1"/>
                </a:solidFill>
              </a:rPr>
              <a:t>dla </a:t>
            </a:r>
            <a:r>
              <a:rPr lang="pl-PL" sz="1600" dirty="0" smtClean="0">
                <a:solidFill>
                  <a:schemeClr val="tx1"/>
                </a:solidFill>
              </a:rPr>
              <a:t>pozostałych firm.</a:t>
            </a:r>
            <a:endParaRPr lang="pl-PL" sz="16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57250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 smtClean="0"/>
              <a:t>Rynek budowlany w Polsce w 2017 roku – komentarz cd.</a:t>
            </a:r>
            <a:endParaRPr lang="es-ES" sz="2200" b="1" dirty="0"/>
          </a:p>
        </p:txBody>
      </p:sp>
      <p:sp>
        <p:nvSpPr>
          <p:cNvPr id="34820" name="Symbol zastępczy numeru slajdu 1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615DDD5-F1C4-4FE7-8C5C-9C909292FA24}" type="slidenum">
              <a:rPr lang="es-ES" altLang="pl-PL" smtClean="0">
                <a:solidFill>
                  <a:srgbClr val="898989"/>
                </a:solidFill>
              </a:rPr>
              <a:pPr/>
              <a:t>8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8823325" cy="5715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dirty="0" smtClean="0"/>
              <a:t>Struktura przychodów ULMA wg sektorów</a:t>
            </a:r>
            <a:endParaRPr lang="es-ES" sz="2200" dirty="0"/>
          </a:p>
        </p:txBody>
      </p:sp>
      <p:sp>
        <p:nvSpPr>
          <p:cNvPr id="35843" name="pole tekstowe 5"/>
          <p:cNvSpPr txBox="1">
            <a:spLocks noChangeArrowheads="1"/>
          </p:cNvSpPr>
          <p:nvPr/>
        </p:nvSpPr>
        <p:spPr bwMode="auto">
          <a:xfrm>
            <a:off x="611188" y="6165850"/>
            <a:ext cx="3313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1400" i="1"/>
              <a:t>Źródło: ULMA</a:t>
            </a:r>
          </a:p>
        </p:txBody>
      </p:sp>
      <p:graphicFrame>
        <p:nvGraphicFramePr>
          <p:cNvPr id="35844" name="Wykres 6"/>
          <p:cNvGraphicFramePr>
            <a:graphicFrameLocks/>
          </p:cNvGraphicFramePr>
          <p:nvPr/>
        </p:nvGraphicFramePr>
        <p:xfrm>
          <a:off x="3873500" y="1625600"/>
          <a:ext cx="5130800" cy="415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0" name="Chart" r:id="rId4" imgW="5139373" imgH="4163929" progId="Excel.Chart.8">
                  <p:embed/>
                </p:oleObj>
              </mc:Choice>
              <mc:Fallback>
                <p:oleObj name="Chart" r:id="rId4" imgW="5139373" imgH="4163929" progId="Excel.Chart.8">
                  <p:embed/>
                  <p:pic>
                    <p:nvPicPr>
                      <p:cNvPr id="0" name="Wykres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0" y="1625600"/>
                        <a:ext cx="5130800" cy="415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pole tekstowe 2"/>
          <p:cNvSpPr txBox="1">
            <a:spLocks noChangeArrowheads="1"/>
          </p:cNvSpPr>
          <p:nvPr/>
        </p:nvSpPr>
        <p:spPr bwMode="auto">
          <a:xfrm>
            <a:off x="3024188" y="1676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/>
              <a:t>2017</a:t>
            </a:r>
          </a:p>
        </p:txBody>
      </p:sp>
      <p:graphicFrame>
        <p:nvGraphicFramePr>
          <p:cNvPr id="35846" name="Wykres 8"/>
          <p:cNvGraphicFramePr>
            <a:graphicFrameLocks/>
          </p:cNvGraphicFramePr>
          <p:nvPr/>
        </p:nvGraphicFramePr>
        <p:xfrm>
          <a:off x="101600" y="1768475"/>
          <a:ext cx="5359400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Chart" r:id="rId7" imgW="5364945" imgH="3609145" progId="Excel.Chart.8">
                  <p:embed/>
                </p:oleObj>
              </mc:Choice>
              <mc:Fallback>
                <p:oleObj name="Chart" r:id="rId7" imgW="5364945" imgH="3609145" progId="Excel.Chart.8">
                  <p:embed/>
                  <p:pic>
                    <p:nvPicPr>
                      <p:cNvPr id="0" name="Wykres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768475"/>
                        <a:ext cx="5359400" cy="360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ymbol zastępczy tekstu 9"/>
          <p:cNvSpPr>
            <a:spLocks noGrp="1"/>
          </p:cNvSpPr>
          <p:nvPr>
            <p:ph type="body" sz="quarter" idx="17"/>
          </p:nvPr>
        </p:nvSpPr>
        <p:spPr>
          <a:xfrm>
            <a:off x="5715000" y="4914900"/>
            <a:ext cx="2438400" cy="35718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sz="1800" dirty="0" smtClean="0">
                <a:solidFill>
                  <a:srgbClr val="FF0000"/>
                </a:solidFill>
              </a:rPr>
              <a:t>Łącznie kubatura 53% </a:t>
            </a:r>
            <a:endParaRPr lang="es-ES" sz="1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7"/>
          </p:nvPr>
        </p:nvSpPr>
        <p:spPr>
          <a:xfrm>
            <a:off x="2057400" y="4903788"/>
            <a:ext cx="2438400" cy="357187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Calibri" pitchFamily="34" charset="0"/>
              <a:buNone/>
              <a:defRPr/>
            </a:pPr>
            <a:r>
              <a:rPr lang="pl-PL" sz="1800" dirty="0" smtClean="0">
                <a:solidFill>
                  <a:srgbClr val="FF0000"/>
                </a:solidFill>
              </a:rPr>
              <a:t>Łącznie kubatura 65% </a:t>
            </a:r>
            <a:endParaRPr lang="es-ES" sz="1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35849" name="Symbol zastępczy numeru slajdu 3"/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C519A6-439A-4C63-8AED-6EA1C800D4F4}" type="slidenum">
              <a:rPr lang="es-ES" altLang="pl-PL" smtClean="0">
                <a:solidFill>
                  <a:srgbClr val="898989"/>
                </a:solidFill>
              </a:rPr>
              <a:pPr/>
              <a:t>9</a:t>
            </a:fld>
            <a:endParaRPr lang="es-ES" altLang="pl-PL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Aurkezpe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Aurkezpen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plate">
  <a:themeElements>
    <a:clrScheme name="Aurkezpe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Aurkezpen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plate">
  <a:themeElements>
    <a:clrScheme name="Aurkezpe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Aurkezpen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</TotalTime>
  <Words>1725</Words>
  <Application>Microsoft Office PowerPoint</Application>
  <PresentationFormat>Pokaz na ekranie (4:3)</PresentationFormat>
  <Paragraphs>359</Paragraphs>
  <Slides>35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9" baseType="lpstr">
      <vt:lpstr>template</vt:lpstr>
      <vt:lpstr>1_template</vt:lpstr>
      <vt:lpstr>2_template</vt:lpstr>
      <vt:lpstr>Chart</vt:lpstr>
      <vt:lpstr>Prezentacja programu PowerPoint</vt:lpstr>
      <vt:lpstr>Prezentacja programu PowerPoint</vt:lpstr>
      <vt:lpstr>Prezentacja programu PowerPoint</vt:lpstr>
      <vt:lpstr>Prezentacja programu PowerPoint</vt:lpstr>
      <vt:lpstr>Polska  Dynamika produkcji budowlano-montażowej 2017 vs 2016                          (dla firm zatrudniających pow. 9 pracowników, m/m)</vt:lpstr>
      <vt:lpstr>Produkcja budowlano – montażowa w Polsce 2017 vs 2016</vt:lpstr>
      <vt:lpstr>Rynek budowlany w Polsce w 2017 roku - komentarz</vt:lpstr>
      <vt:lpstr>Rynek budowlany w Polsce w 2017 roku – komentarz cd.</vt:lpstr>
      <vt:lpstr>Struktura przychodów ULMA wg sektorów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…..a także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…..a także</vt:lpstr>
      <vt:lpstr>Perspektywy rynku budowlanego w Polsce na rok 2018</vt:lpstr>
      <vt:lpstr>Perspektywy rynku budowlanego w Polsce na rok 2018 – cd.</vt:lpstr>
      <vt:lpstr>Prezentacja programu PowerPoint</vt:lpstr>
      <vt:lpstr>Prezentacja programu PowerPoint</vt:lpstr>
      <vt:lpstr>Prezentacja programu PowerPoint</vt:lpstr>
      <vt:lpstr>Prezentacja programu PowerPoint</vt:lpstr>
      <vt:lpstr>Perspektywy dla rynków eksportowych na rok 2018</vt:lpstr>
      <vt:lpstr>Prezentacja programu PowerPoint</vt:lpstr>
      <vt:lpstr>Grupa ULMA Construccion Polska S.A. – dane skonsolidowane Wynik finansowy rok 2017 vs rok 2016</vt:lpstr>
      <vt:lpstr>Grupa ULMA Construccion Polska S.A. – dane skonsolidowane Przepływy netto rok 2017 vs rok 2016</vt:lpstr>
      <vt:lpstr>Grupa ULMA Construccion Polska S.A. – dane skonsolidowane Wynik finansowy wg kwartałów w roku 2017</vt:lpstr>
      <vt:lpstr>ULMA Construccion Polska S.A. – dane jednostkowe Wynik finansowy  rok 2017 vs rok 2016</vt:lpstr>
      <vt:lpstr>ULMA Construccion Polska S.A. – dane jednostkowe Przepływy netto rok 2017 vs rok 2016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 Rawiak</dc:creator>
  <cp:lastModifiedBy>Jolanta Szeląg</cp:lastModifiedBy>
  <cp:revision>255</cp:revision>
  <cp:lastPrinted>2018-04-04T07:21:35Z</cp:lastPrinted>
  <dcterms:created xsi:type="dcterms:W3CDTF">2015-03-10T08:24:18Z</dcterms:created>
  <dcterms:modified xsi:type="dcterms:W3CDTF">2018-04-11T09:05:10Z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2014-05-19T00:00:00Z</vt:filetime>
  </property>
  <property fmtid="{D5CDD505-2E9C-101B-9397-08002B2CF9AE}" pid="3" name="LastSaved">
    <vt:filetime>2015-03-10T00:00:00Z</vt:filetime>
  </property>
</Properties>
</file>